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jpg" ContentType="image/jpg"/>
  <Override PartName="/ppt/slides/slide2.xml" ContentType="application/vnd.openxmlformats-officedocument.presentationml.slide+xml"/>
  <Override PartName="/ppt/slides/slide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Lst>
  <p:sldSz cx="7569200" cy="10706100"/>
  <p:notesSz cx="7569200" cy="107061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690" y="3318891"/>
            <a:ext cx="6433820" cy="2248281"/>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5380" y="5995416"/>
            <a:ext cx="5298440" cy="2676525"/>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Arial"/>
                <a:cs typeface="Arial"/>
              </a:defRPr>
            </a:lvl1pPr>
          </a:lstStyle>
          <a:p/>
        </p:txBody>
      </p:sp>
      <p:sp>
        <p:nvSpPr>
          <p:cNvPr id="3" name="Holder 3"/>
          <p:cNvSpPr>
            <a:spLocks noGrp="1"/>
          </p:cNvSpPr>
          <p:nvPr>
            <p:ph type="body" idx="1"/>
          </p:nvPr>
        </p:nvSpPr>
        <p:spPr/>
        <p:txBody>
          <a:bodyPr lIns="0" tIns="0" rIns="0" bIns="0"/>
          <a:lstStyle>
            <a:lvl1pPr>
              <a:defRPr b="0" i="0">
                <a:solidFill>
                  <a:schemeClr val="tx1"/>
                </a:solidFill>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Arial"/>
                <a:cs typeface="Arial"/>
              </a:defRPr>
            </a:lvl1pPr>
          </a:lstStyle>
          <a:p/>
        </p:txBody>
      </p:sp>
      <p:sp>
        <p:nvSpPr>
          <p:cNvPr id="3" name="Holder 3"/>
          <p:cNvSpPr>
            <a:spLocks noGrp="1"/>
          </p:cNvSpPr>
          <p:nvPr>
            <p:ph idx="2" sz="half"/>
          </p:nvPr>
        </p:nvSpPr>
        <p:spPr>
          <a:xfrm>
            <a:off x="378460" y="2462403"/>
            <a:ext cx="3292602" cy="706602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8138" y="2462403"/>
            <a:ext cx="3292602" cy="706602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Arial"/>
                <a:cs typeface="Arial"/>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245655" y="825555"/>
            <a:ext cx="5077888" cy="1398270"/>
          </a:xfrm>
          <a:prstGeom prst="rect">
            <a:avLst/>
          </a:prstGeom>
        </p:spPr>
        <p:txBody>
          <a:bodyPr wrap="square" lIns="0" tIns="0" rIns="0" bIns="0">
            <a:spAutoFit/>
          </a:bodyPr>
          <a:lstStyle>
            <a:lvl1pPr>
              <a:defRPr sz="2600" b="1" i="0">
                <a:solidFill>
                  <a:schemeClr val="tx1"/>
                </a:solidFill>
                <a:latin typeface="Arial"/>
                <a:cs typeface="Arial"/>
              </a:defRPr>
            </a:lvl1pPr>
          </a:lstStyle>
          <a:p/>
        </p:txBody>
      </p:sp>
      <p:sp>
        <p:nvSpPr>
          <p:cNvPr id="3" name="Holder 3"/>
          <p:cNvSpPr>
            <a:spLocks noGrp="1"/>
          </p:cNvSpPr>
          <p:nvPr>
            <p:ph type="body" idx="1"/>
          </p:nvPr>
        </p:nvSpPr>
        <p:spPr>
          <a:xfrm>
            <a:off x="902467" y="2467786"/>
            <a:ext cx="5764264" cy="3171825"/>
          </a:xfrm>
          <a:prstGeom prst="rect">
            <a:avLst/>
          </a:prstGeom>
        </p:spPr>
        <p:txBody>
          <a:bodyPr wrap="square" lIns="0" tIns="0" rIns="0" bIns="0">
            <a:spAutoFit/>
          </a:bodyPr>
          <a:lstStyle>
            <a:lvl1pPr>
              <a:defRPr b="0" i="0">
                <a:solidFill>
                  <a:schemeClr val="tx1"/>
                </a:solidFill>
              </a:defRPr>
            </a:lvl1pPr>
          </a:lstStyle>
          <a:p/>
        </p:txBody>
      </p:sp>
      <p:sp>
        <p:nvSpPr>
          <p:cNvPr id="4" name="Holder 4"/>
          <p:cNvSpPr>
            <a:spLocks noGrp="1"/>
          </p:cNvSpPr>
          <p:nvPr>
            <p:ph type="ftr" idx="5" sz="quarter"/>
          </p:nvPr>
        </p:nvSpPr>
        <p:spPr>
          <a:xfrm>
            <a:off x="2573528" y="9956673"/>
            <a:ext cx="2422144" cy="535305"/>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8460" y="9956673"/>
            <a:ext cx="1740916" cy="53530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5449824" y="9956673"/>
            <a:ext cx="1740916" cy="53530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vinsfertility.com/surrogacy-cost/surrogacy-cost-in-mumbai-surrogate-mother-cost-in-mumbai-low-cost-surrogacy-centres-in-mumbai/" TargetMode="External"/><Relationship Id="rId3" Type="http://schemas.openxmlformats.org/officeDocument/2006/relationships/hyperlink" Target="https://www.vinsfertility.com/surrogacy-fees/" TargetMode="Externa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vinsfertility.com/find-an-egg-donor/" TargetMode="External"/><Relationship Id="rId3" Type="http://schemas.openxmlformats.org/officeDocument/2006/relationships/hyperlink" Target="https://www.vinsfertility.com/surrogacy-centres/top-10-best-surrogacy-centres-in-mumbai-with-high-success-rate-202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 Id="rId3" Type="http://schemas.openxmlformats.org/officeDocument/2006/relationships/hyperlink" Target="https://www.vinsfertility.com/" TargetMode="External"/><Relationship Id="rId4" Type="http://schemas.openxmlformats.org/officeDocument/2006/relationships/hyperlink" Target="https://www.vinsfertility.com/contact-us/" TargetMode="External"/><Relationship Id="rId5" Type="http://schemas.openxmlformats.org/officeDocument/2006/relationships/hyperlink" Target="https://www.facebook.com/vinsfertilityindia/" TargetMode="External"/><Relationship Id="rId6" Type="http://schemas.openxmlformats.org/officeDocument/2006/relationships/hyperlink" Target="https://twitter.com/vinsfertility" TargetMode="External"/><Relationship Id="rId7" Type="http://schemas.openxmlformats.org/officeDocument/2006/relationships/hyperlink" Target="https://www.linkedin.com/company/vinsfertility/?originalSubdomain=in"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p:spPr>
        <p:txBody>
          <a:bodyPr wrap="square" lIns="0" tIns="12700" rIns="0" bIns="0" rtlCol="0" vert="horz">
            <a:spAutoFit/>
          </a:bodyPr>
          <a:lstStyle/>
          <a:p>
            <a:pPr algn="ctr" marL="8890" marR="5080">
              <a:lnSpc>
                <a:spcPct val="115500"/>
              </a:lnSpc>
              <a:spcBef>
                <a:spcPts val="100"/>
              </a:spcBef>
            </a:pPr>
            <a:r>
              <a:rPr dirty="0" spc="-5"/>
              <a:t>Surrogacy cost Mumbai Saraogi  Hospital and IRIS IVF Center </a:t>
            </a:r>
            <a:r>
              <a:rPr dirty="0"/>
              <a:t>-  </a:t>
            </a:r>
            <a:r>
              <a:rPr dirty="0" spc="-5"/>
              <a:t>Vinsfertility</a:t>
            </a:r>
          </a:p>
        </p:txBody>
      </p:sp>
      <p:sp>
        <p:nvSpPr>
          <p:cNvPr id="3" name="object 3"/>
          <p:cNvSpPr txBox="1"/>
          <p:nvPr/>
        </p:nvSpPr>
        <p:spPr>
          <a:xfrm>
            <a:off x="902467" y="2467786"/>
            <a:ext cx="5763895" cy="3171825"/>
          </a:xfrm>
          <a:prstGeom prst="rect">
            <a:avLst/>
          </a:prstGeom>
        </p:spPr>
        <p:txBody>
          <a:bodyPr wrap="square" lIns="0" tIns="12700" rIns="0" bIns="0" rtlCol="0" vert="horz">
            <a:spAutoFit/>
          </a:bodyPr>
          <a:lstStyle/>
          <a:p>
            <a:pPr algn="just" marL="12700" marR="5080">
              <a:lnSpc>
                <a:spcPct val="114700"/>
              </a:lnSpc>
              <a:spcBef>
                <a:spcPts val="100"/>
              </a:spcBef>
            </a:pPr>
            <a:r>
              <a:rPr dirty="0" u="sng" sz="1200" spc="-305">
                <a:solidFill>
                  <a:srgbClr val="1154CC"/>
                </a:solidFill>
                <a:uFill>
                  <a:solidFill>
                    <a:srgbClr val="1154CC"/>
                  </a:solidFill>
                </a:uFill>
                <a:latin typeface="Times New Roman"/>
                <a:cs typeface="Times New Roman"/>
              </a:rPr>
              <a:t> </a:t>
            </a:r>
            <a:r>
              <a:rPr dirty="0" u="sng" sz="1200" b="1">
                <a:solidFill>
                  <a:srgbClr val="1154CC"/>
                </a:solidFill>
                <a:uFill>
                  <a:solidFill>
                    <a:srgbClr val="1154CC"/>
                  </a:solidFill>
                </a:uFill>
                <a:latin typeface="Comic Sans MS"/>
                <a:cs typeface="Comic Sans MS"/>
                <a:hlinkClick r:id="rId2"/>
              </a:rPr>
              <a:t>Surrogacy cost Mumbai</a:t>
            </a:r>
            <a:r>
              <a:rPr dirty="0" sz="1200" b="1">
                <a:solidFill>
                  <a:srgbClr val="1154CC"/>
                </a:solidFill>
                <a:latin typeface="Comic Sans MS"/>
                <a:cs typeface="Comic Sans MS"/>
                <a:hlinkClick r:id="rId2"/>
              </a:rPr>
              <a:t> </a:t>
            </a:r>
            <a:r>
              <a:rPr dirty="0" sz="1200">
                <a:latin typeface="Comic Sans MS"/>
                <a:cs typeface="Comic Sans MS"/>
              </a:rPr>
              <a:t>doesn't involve an excessively high price nor it's also  financially savvy, yet truly, it is feasible by each sterile couple. So before going  into the profundity of Surrogacy Cost in Mumbai, I might want to share a few  stray pieces of Surrogacy technique in</a:t>
            </a:r>
            <a:r>
              <a:rPr dirty="0" sz="1200" spc="-10">
                <a:latin typeface="Comic Sans MS"/>
                <a:cs typeface="Comic Sans MS"/>
              </a:rPr>
              <a:t> </a:t>
            </a:r>
            <a:r>
              <a:rPr dirty="0" sz="1200">
                <a:latin typeface="Comic Sans MS"/>
                <a:cs typeface="Comic Sans MS"/>
              </a:rPr>
              <a:t>Mumbai.</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5080">
              <a:lnSpc>
                <a:spcPct val="114700"/>
              </a:lnSpc>
            </a:pPr>
            <a:r>
              <a:rPr dirty="0" sz="1200">
                <a:latin typeface="Comic Sans MS"/>
                <a:cs typeface="Comic Sans MS"/>
              </a:rPr>
              <a:t>Surrogacy as all of you realizes that it's an understanding between an intended  couple and a lady (a surrogate) where a surrogate gives her consent to convey a  child for another couple. It's an extensive and since quite a while ago deferred  process, which requires dedication and tolerance. Surrogacy cost in Mumbai is  planned in an extremely better than average package and anybody can manage.  Concur, that Surrogacy treatment cost is upmarket than other fertility  treatments in light of the fact that here the surrogate assumes her job as well  as the intended couple experience the process of IVF</a:t>
            </a:r>
            <a:r>
              <a:rPr dirty="0" sz="1200" spc="-20">
                <a:latin typeface="Comic Sans MS"/>
                <a:cs typeface="Comic Sans MS"/>
              </a:rPr>
              <a:t> </a:t>
            </a:r>
            <a:r>
              <a:rPr dirty="0" sz="1200">
                <a:latin typeface="Comic Sans MS"/>
                <a:cs typeface="Comic Sans MS"/>
              </a:rPr>
              <a:t>strategy.</a:t>
            </a:r>
            <a:endParaRPr sz="1200">
              <a:latin typeface="Comic Sans MS"/>
              <a:cs typeface="Comic Sans MS"/>
            </a:endParaRPr>
          </a:p>
          <a:p>
            <a:pPr>
              <a:lnSpc>
                <a:spcPct val="100000"/>
              </a:lnSpc>
              <a:spcBef>
                <a:spcPts val="20"/>
              </a:spcBef>
            </a:pPr>
            <a:endParaRPr sz="1600">
              <a:latin typeface="Times New Roman"/>
              <a:cs typeface="Times New Roman"/>
            </a:endParaRPr>
          </a:p>
          <a:p>
            <a:pPr marL="12700">
              <a:lnSpc>
                <a:spcPct val="100000"/>
              </a:lnSpc>
            </a:pPr>
            <a:r>
              <a:rPr dirty="0" u="sng" sz="1200" spc="-305">
                <a:solidFill>
                  <a:srgbClr val="1154CC"/>
                </a:solidFill>
                <a:uFill>
                  <a:solidFill>
                    <a:srgbClr val="1154CC"/>
                  </a:solidFill>
                </a:uFill>
                <a:latin typeface="Times New Roman"/>
                <a:cs typeface="Times New Roman"/>
              </a:rPr>
              <a:t> </a:t>
            </a:r>
            <a:r>
              <a:rPr dirty="0" u="sng" sz="1200" b="1">
                <a:solidFill>
                  <a:srgbClr val="1154CC"/>
                </a:solidFill>
                <a:uFill>
                  <a:solidFill>
                    <a:srgbClr val="1154CC"/>
                  </a:solidFill>
                </a:uFill>
                <a:latin typeface="Comic Sans MS"/>
                <a:cs typeface="Comic Sans MS"/>
                <a:hlinkClick r:id="rId3"/>
              </a:rPr>
              <a:t>Process of</a:t>
            </a:r>
            <a:r>
              <a:rPr dirty="0" u="sng" sz="1200" spc="-5" b="1">
                <a:solidFill>
                  <a:srgbClr val="1154CC"/>
                </a:solidFill>
                <a:uFill>
                  <a:solidFill>
                    <a:srgbClr val="1154CC"/>
                  </a:solidFill>
                </a:uFill>
                <a:latin typeface="Comic Sans MS"/>
                <a:cs typeface="Comic Sans MS"/>
                <a:hlinkClick r:id="rId3"/>
              </a:rPr>
              <a:t> </a:t>
            </a:r>
            <a:r>
              <a:rPr dirty="0" u="sng" sz="1200" b="1">
                <a:solidFill>
                  <a:srgbClr val="1154CC"/>
                </a:solidFill>
                <a:uFill>
                  <a:solidFill>
                    <a:srgbClr val="1154CC"/>
                  </a:solidFill>
                </a:uFill>
                <a:latin typeface="Comic Sans MS"/>
                <a:cs typeface="Comic Sans MS"/>
                <a:hlinkClick r:id="rId3"/>
              </a:rPr>
              <a:t>Surrogacy</a:t>
            </a:r>
            <a:endParaRPr sz="1200">
              <a:latin typeface="Comic Sans MS"/>
              <a:cs typeface="Comic Sans MS"/>
            </a:endParaRPr>
          </a:p>
        </p:txBody>
      </p:sp>
      <p:sp>
        <p:nvSpPr>
          <p:cNvPr id="4" name="object 4"/>
          <p:cNvSpPr/>
          <p:nvPr/>
        </p:nvSpPr>
        <p:spPr>
          <a:xfrm>
            <a:off x="934233" y="5891392"/>
            <a:ext cx="5738864" cy="2440446"/>
          </a:xfrm>
          <a:prstGeom prst="rect">
            <a:avLst/>
          </a:prstGeom>
          <a:blipFill>
            <a:blip r:embed="rId4" cstate="print"/>
            <a:stretch>
              <a:fillRect/>
            </a:stretch>
          </a:blipFill>
        </p:spPr>
        <p:txBody>
          <a:bodyPr wrap="square" lIns="0" tIns="0" rIns="0" bIns="0" rtlCol="0"/>
          <a:lstStyle/>
          <a:p/>
        </p:txBody>
      </p:sp>
      <p:sp>
        <p:nvSpPr>
          <p:cNvPr id="5" name="object 5"/>
          <p:cNvSpPr txBox="1"/>
          <p:nvPr/>
        </p:nvSpPr>
        <p:spPr>
          <a:xfrm>
            <a:off x="902467" y="8349645"/>
            <a:ext cx="5761990" cy="1074420"/>
          </a:xfrm>
          <a:prstGeom prst="rect">
            <a:avLst/>
          </a:prstGeom>
        </p:spPr>
        <p:txBody>
          <a:bodyPr wrap="square" lIns="0" tIns="12700" rIns="0" bIns="0" rtlCol="0" vert="horz">
            <a:spAutoFit/>
          </a:bodyPr>
          <a:lstStyle/>
          <a:p>
            <a:pPr algn="just" marL="12700" marR="5080">
              <a:lnSpc>
                <a:spcPct val="114700"/>
              </a:lnSpc>
              <a:spcBef>
                <a:spcPts val="100"/>
              </a:spcBef>
            </a:pPr>
            <a:r>
              <a:rPr dirty="0" sz="1200">
                <a:latin typeface="Comic Sans MS"/>
                <a:cs typeface="Comic Sans MS"/>
              </a:rPr>
              <a:t>Process of Surrogacy in a difficult situation free. Surrogacy is additionally  finished with the surrogate who is in a connection of the intended couple  (perhaps cousin, or whatever other part who consents to hold their child in her  belly); at that point the expense of surrogacy turns out to be not exactly the  correct package of</a:t>
            </a:r>
            <a:r>
              <a:rPr dirty="0" sz="1200" spc="-5">
                <a:latin typeface="Comic Sans MS"/>
                <a:cs typeface="Comic Sans MS"/>
              </a:rPr>
              <a:t> </a:t>
            </a:r>
            <a:r>
              <a:rPr dirty="0" sz="1200">
                <a:latin typeface="Comic Sans MS"/>
                <a:cs typeface="Comic Sans MS"/>
              </a:rPr>
              <a:t>surrogacy.</a:t>
            </a:r>
            <a:endParaRPr sz="1200">
              <a:latin typeface="Comic Sans MS"/>
              <a:cs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2467" y="866242"/>
            <a:ext cx="5764530" cy="8415020"/>
          </a:xfrm>
          <a:prstGeom prst="rect">
            <a:avLst/>
          </a:prstGeom>
        </p:spPr>
        <p:txBody>
          <a:bodyPr wrap="square" lIns="0" tIns="12700" rIns="0" bIns="0" rtlCol="0" vert="horz">
            <a:spAutoFit/>
          </a:bodyPr>
          <a:lstStyle/>
          <a:p>
            <a:pPr algn="just" marL="12700" marR="5715">
              <a:lnSpc>
                <a:spcPct val="114700"/>
              </a:lnSpc>
              <a:spcBef>
                <a:spcPts val="100"/>
              </a:spcBef>
            </a:pPr>
            <a:r>
              <a:rPr dirty="0" sz="1200">
                <a:latin typeface="Comic Sans MS"/>
                <a:cs typeface="Comic Sans MS"/>
              </a:rPr>
              <a:t>Surrogacy is finished with the assistance of egg benefactor also; egg  contributor is utilized by those couples where a female accomplice can't play  out a normal pattern of ovulation or have a low quality of eggs. At the point  when a male accomplice can't discharge sound and motile sperms for treatment,  as of now surrogacy is finished with the sperm contributor, which will be  prepared with the egg of the female intended mother. Surrogacy charges  Mumbai shifts in the sort of surrogacy, which you need to go</a:t>
            </a:r>
            <a:r>
              <a:rPr dirty="0" sz="1200" spc="-25">
                <a:latin typeface="Comic Sans MS"/>
                <a:cs typeface="Comic Sans MS"/>
              </a:rPr>
              <a:t> </a:t>
            </a:r>
            <a:r>
              <a:rPr dirty="0" sz="1200">
                <a:latin typeface="Comic Sans MS"/>
                <a:cs typeface="Comic Sans MS"/>
              </a:rPr>
              <a:t>for.</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7620">
              <a:lnSpc>
                <a:spcPct val="114700"/>
              </a:lnSpc>
            </a:pPr>
            <a:r>
              <a:rPr dirty="0" sz="1200">
                <a:latin typeface="Comic Sans MS"/>
                <a:cs typeface="Comic Sans MS"/>
              </a:rPr>
              <a:t>Surrogacy is a technique for helping proliferation where intended parents work  with a gestational proxy who will convey and think about their baby(ies) until  birth. Intended parents use surrogacy to begin or develop their families when  they can't do as such all</a:t>
            </a:r>
            <a:r>
              <a:rPr dirty="0" sz="1200" spc="-10">
                <a:latin typeface="Comic Sans MS"/>
                <a:cs typeface="Comic Sans MS"/>
              </a:rPr>
              <a:t> </a:t>
            </a:r>
            <a:r>
              <a:rPr dirty="0" sz="1200">
                <a:latin typeface="Comic Sans MS"/>
                <a:cs typeface="Comic Sans MS"/>
              </a:rPr>
              <a:t>alone.</a:t>
            </a:r>
            <a:endParaRPr sz="1200">
              <a:latin typeface="Comic Sans MS"/>
              <a:cs typeface="Comic Sans MS"/>
            </a:endParaRPr>
          </a:p>
          <a:p>
            <a:pPr>
              <a:lnSpc>
                <a:spcPct val="100000"/>
              </a:lnSpc>
              <a:spcBef>
                <a:spcPts val="20"/>
              </a:spcBef>
            </a:pPr>
            <a:endParaRPr sz="1600">
              <a:latin typeface="Times New Roman"/>
              <a:cs typeface="Times New Roman"/>
            </a:endParaRPr>
          </a:p>
          <a:p>
            <a:pPr algn="just" marL="12700">
              <a:lnSpc>
                <a:spcPct val="100000"/>
              </a:lnSpc>
            </a:pPr>
            <a:r>
              <a:rPr dirty="0" sz="1200" b="1">
                <a:latin typeface="Comic Sans MS"/>
                <a:cs typeface="Comic Sans MS"/>
              </a:rPr>
              <a:t>How does surrogacy</a:t>
            </a:r>
            <a:r>
              <a:rPr dirty="0" sz="1200" spc="-5" b="1">
                <a:latin typeface="Comic Sans MS"/>
                <a:cs typeface="Comic Sans MS"/>
              </a:rPr>
              <a:t> </a:t>
            </a:r>
            <a:r>
              <a:rPr dirty="0" sz="1200" b="1">
                <a:latin typeface="Comic Sans MS"/>
                <a:cs typeface="Comic Sans MS"/>
              </a:rPr>
              <a:t>work?</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6350">
              <a:lnSpc>
                <a:spcPct val="114700"/>
              </a:lnSpc>
              <a:spcBef>
                <a:spcPts val="5"/>
              </a:spcBef>
            </a:pPr>
            <a:r>
              <a:rPr dirty="0" sz="1200">
                <a:latin typeface="Comic Sans MS"/>
                <a:cs typeface="Comic Sans MS"/>
              </a:rPr>
              <a:t>Gestational surrogacy helps the individuals who can't have children become  parents. It's a procedure that requires clinical and legitimate ability, just as a  solid help process all through the</a:t>
            </a:r>
            <a:r>
              <a:rPr dirty="0" sz="1200" spc="-10">
                <a:latin typeface="Comic Sans MS"/>
                <a:cs typeface="Comic Sans MS"/>
              </a:rPr>
              <a:t> </a:t>
            </a:r>
            <a:r>
              <a:rPr dirty="0" sz="1200">
                <a:latin typeface="Comic Sans MS"/>
                <a:cs typeface="Comic Sans MS"/>
              </a:rPr>
              <a:t>excursion.</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13335">
              <a:lnSpc>
                <a:spcPct val="114700"/>
              </a:lnSpc>
            </a:pPr>
            <a:r>
              <a:rPr dirty="0" sz="1200">
                <a:latin typeface="Comic Sans MS"/>
                <a:cs typeface="Comic Sans MS"/>
              </a:rPr>
              <a:t>Through IVF, embryos are made in a lab at a fertility clinic. Here and there the  intended</a:t>
            </a:r>
            <a:r>
              <a:rPr dirty="0" sz="1200" spc="140">
                <a:latin typeface="Comic Sans MS"/>
                <a:cs typeface="Comic Sans MS"/>
              </a:rPr>
              <a:t> </a:t>
            </a:r>
            <a:r>
              <a:rPr dirty="0" sz="1200">
                <a:latin typeface="Comic Sans MS"/>
                <a:cs typeface="Comic Sans MS"/>
              </a:rPr>
              <a:t>parents</a:t>
            </a:r>
            <a:r>
              <a:rPr dirty="0" sz="1200" spc="145">
                <a:latin typeface="Comic Sans MS"/>
                <a:cs typeface="Comic Sans MS"/>
              </a:rPr>
              <a:t> </a:t>
            </a:r>
            <a:r>
              <a:rPr dirty="0" sz="1200">
                <a:latin typeface="Comic Sans MS"/>
                <a:cs typeface="Comic Sans MS"/>
              </a:rPr>
              <a:t>utilize</a:t>
            </a:r>
            <a:r>
              <a:rPr dirty="0" sz="1200" spc="145">
                <a:latin typeface="Comic Sans MS"/>
                <a:cs typeface="Comic Sans MS"/>
              </a:rPr>
              <a:t> </a:t>
            </a:r>
            <a:r>
              <a:rPr dirty="0" sz="1200">
                <a:latin typeface="Comic Sans MS"/>
                <a:cs typeface="Comic Sans MS"/>
              </a:rPr>
              <a:t>their</a:t>
            </a:r>
            <a:r>
              <a:rPr dirty="0" sz="1200" spc="145">
                <a:latin typeface="Comic Sans MS"/>
                <a:cs typeface="Comic Sans MS"/>
              </a:rPr>
              <a:t> </a:t>
            </a:r>
            <a:r>
              <a:rPr dirty="0" sz="1200">
                <a:latin typeface="Comic Sans MS"/>
                <a:cs typeface="Comic Sans MS"/>
              </a:rPr>
              <a:t>own</a:t>
            </a:r>
            <a:r>
              <a:rPr dirty="0" sz="1200" spc="145">
                <a:latin typeface="Comic Sans MS"/>
                <a:cs typeface="Comic Sans MS"/>
              </a:rPr>
              <a:t> </a:t>
            </a:r>
            <a:r>
              <a:rPr dirty="0" sz="1200">
                <a:latin typeface="Comic Sans MS"/>
                <a:cs typeface="Comic Sans MS"/>
              </a:rPr>
              <a:t>hereditary</a:t>
            </a:r>
            <a:r>
              <a:rPr dirty="0" sz="1200" spc="145">
                <a:latin typeface="Comic Sans MS"/>
                <a:cs typeface="Comic Sans MS"/>
              </a:rPr>
              <a:t> </a:t>
            </a:r>
            <a:r>
              <a:rPr dirty="0" sz="1200">
                <a:latin typeface="Comic Sans MS"/>
                <a:cs typeface="Comic Sans MS"/>
              </a:rPr>
              <a:t>material.</a:t>
            </a:r>
            <a:r>
              <a:rPr dirty="0" sz="1200" spc="145">
                <a:latin typeface="Comic Sans MS"/>
                <a:cs typeface="Comic Sans MS"/>
              </a:rPr>
              <a:t> </a:t>
            </a:r>
            <a:r>
              <a:rPr dirty="0" sz="1200">
                <a:latin typeface="Comic Sans MS"/>
                <a:cs typeface="Comic Sans MS"/>
              </a:rPr>
              <a:t>Once</a:t>
            </a:r>
            <a:r>
              <a:rPr dirty="0" sz="1200" spc="145">
                <a:latin typeface="Comic Sans MS"/>
                <a:cs typeface="Comic Sans MS"/>
              </a:rPr>
              <a:t> </a:t>
            </a:r>
            <a:r>
              <a:rPr dirty="0" sz="1200">
                <a:latin typeface="Comic Sans MS"/>
                <a:cs typeface="Comic Sans MS"/>
              </a:rPr>
              <a:t>in</a:t>
            </a:r>
            <a:r>
              <a:rPr dirty="0" sz="1200" spc="70">
                <a:latin typeface="Comic Sans MS"/>
                <a:cs typeface="Comic Sans MS"/>
              </a:rPr>
              <a:t> </a:t>
            </a:r>
            <a:r>
              <a:rPr dirty="0" sz="1200">
                <a:latin typeface="Comic Sans MS"/>
                <a:cs typeface="Comic Sans MS"/>
              </a:rPr>
              <a:t>a</a:t>
            </a:r>
            <a:r>
              <a:rPr dirty="0" sz="1200" spc="70">
                <a:latin typeface="Comic Sans MS"/>
                <a:cs typeface="Comic Sans MS"/>
              </a:rPr>
              <a:t> </a:t>
            </a:r>
            <a:r>
              <a:rPr dirty="0" sz="1200">
                <a:latin typeface="Comic Sans MS"/>
                <a:cs typeface="Comic Sans MS"/>
              </a:rPr>
              <a:t>while,</a:t>
            </a:r>
            <a:r>
              <a:rPr dirty="0" sz="1200" spc="70">
                <a:latin typeface="Comic Sans MS"/>
                <a:cs typeface="Comic Sans MS"/>
              </a:rPr>
              <a:t> </a:t>
            </a:r>
            <a:r>
              <a:rPr dirty="0" sz="1200">
                <a:latin typeface="Comic Sans MS"/>
                <a:cs typeface="Comic Sans MS"/>
              </a:rPr>
              <a:t>an</a:t>
            </a:r>
            <a:r>
              <a:rPr dirty="0" u="sng" sz="1200" spc="65">
                <a:solidFill>
                  <a:srgbClr val="1154CC"/>
                </a:solidFill>
                <a:uFill>
                  <a:solidFill>
                    <a:srgbClr val="1154CC"/>
                  </a:solidFill>
                </a:uFill>
                <a:latin typeface="Comic Sans MS"/>
                <a:cs typeface="Comic Sans MS"/>
                <a:hlinkClick r:id="rId2"/>
              </a:rPr>
              <a:t> </a:t>
            </a:r>
            <a:r>
              <a:rPr dirty="0" u="sng" sz="1200" spc="-5" b="1">
                <a:solidFill>
                  <a:srgbClr val="1154CC"/>
                </a:solidFill>
                <a:uFill>
                  <a:solidFill>
                    <a:srgbClr val="1154CC"/>
                  </a:solidFill>
                </a:uFill>
                <a:latin typeface="Comic Sans MS"/>
                <a:cs typeface="Comic Sans MS"/>
                <a:hlinkClick r:id="rId2"/>
              </a:rPr>
              <a:t>egg</a:t>
            </a:r>
            <a:endParaRPr sz="1200">
              <a:latin typeface="Comic Sans MS"/>
              <a:cs typeface="Comic Sans MS"/>
            </a:endParaRPr>
          </a:p>
          <a:p>
            <a:pPr algn="just" marL="12700" marR="7620">
              <a:lnSpc>
                <a:spcPct val="114700"/>
              </a:lnSpc>
            </a:pPr>
            <a:r>
              <a:rPr dirty="0" u="sng" sz="1200" spc="-305">
                <a:solidFill>
                  <a:srgbClr val="1154CC"/>
                </a:solidFill>
                <a:uFill>
                  <a:solidFill>
                    <a:srgbClr val="1154CC"/>
                  </a:solidFill>
                </a:uFill>
                <a:latin typeface="Times New Roman"/>
                <a:cs typeface="Times New Roman"/>
              </a:rPr>
              <a:t> </a:t>
            </a:r>
            <a:r>
              <a:rPr dirty="0" u="sng" sz="1200" b="1">
                <a:solidFill>
                  <a:srgbClr val="1154CC"/>
                </a:solidFill>
                <a:uFill>
                  <a:solidFill>
                    <a:srgbClr val="1154CC"/>
                  </a:solidFill>
                </a:uFill>
                <a:latin typeface="Comic Sans MS"/>
                <a:cs typeface="Comic Sans MS"/>
                <a:hlinkClick r:id="rId2"/>
              </a:rPr>
              <a:t>donor</a:t>
            </a:r>
            <a:r>
              <a:rPr dirty="0" sz="1200" b="1">
                <a:solidFill>
                  <a:srgbClr val="1154CC"/>
                </a:solidFill>
                <a:latin typeface="Comic Sans MS"/>
                <a:cs typeface="Comic Sans MS"/>
                <a:hlinkClick r:id="rId2"/>
              </a:rPr>
              <a:t> </a:t>
            </a:r>
            <a:r>
              <a:rPr dirty="0" sz="1200">
                <a:latin typeface="Comic Sans MS"/>
                <a:cs typeface="Comic Sans MS"/>
              </a:rPr>
              <a:t>is required. At the fertility clinic, 1-2 embryos are embedded into a  gestational transporter, who conveys the baby(ies) to term. Gestational bearers  have no hereditary relationship to the children they</a:t>
            </a:r>
            <a:r>
              <a:rPr dirty="0" sz="1200" spc="-15">
                <a:latin typeface="Comic Sans MS"/>
                <a:cs typeface="Comic Sans MS"/>
              </a:rPr>
              <a:t> </a:t>
            </a:r>
            <a:r>
              <a:rPr dirty="0" sz="1200">
                <a:latin typeface="Comic Sans MS"/>
                <a:cs typeface="Comic Sans MS"/>
              </a:rPr>
              <a:t>convey</a:t>
            </a:r>
            <a:endParaRPr sz="1200">
              <a:latin typeface="Comic Sans MS"/>
              <a:cs typeface="Comic Sans MS"/>
            </a:endParaRPr>
          </a:p>
          <a:p>
            <a:pPr>
              <a:lnSpc>
                <a:spcPct val="100000"/>
              </a:lnSpc>
              <a:spcBef>
                <a:spcPts val="20"/>
              </a:spcBef>
            </a:pPr>
            <a:endParaRPr sz="1600">
              <a:latin typeface="Times New Roman"/>
              <a:cs typeface="Times New Roman"/>
            </a:endParaRPr>
          </a:p>
          <a:p>
            <a:pPr algn="just" marL="12700">
              <a:lnSpc>
                <a:spcPct val="100000"/>
              </a:lnSpc>
            </a:pPr>
            <a:r>
              <a:rPr dirty="0" sz="1200" b="1">
                <a:latin typeface="Comic Sans MS"/>
                <a:cs typeface="Comic Sans MS"/>
              </a:rPr>
              <a:t>Saraogi Hospital and IRIS IVF</a:t>
            </a:r>
            <a:r>
              <a:rPr dirty="0" sz="1200" spc="-10" b="1">
                <a:latin typeface="Comic Sans MS"/>
                <a:cs typeface="Comic Sans MS"/>
              </a:rPr>
              <a:t> </a:t>
            </a:r>
            <a:r>
              <a:rPr dirty="0" sz="1200" b="1">
                <a:latin typeface="Comic Sans MS"/>
                <a:cs typeface="Comic Sans MS"/>
              </a:rPr>
              <a:t>Center</a:t>
            </a:r>
            <a:endParaRPr sz="1200">
              <a:latin typeface="Comic Sans MS"/>
              <a:cs typeface="Comic Sans MS"/>
            </a:endParaRPr>
          </a:p>
          <a:p>
            <a:pPr>
              <a:lnSpc>
                <a:spcPct val="100000"/>
              </a:lnSpc>
              <a:spcBef>
                <a:spcPts val="45"/>
              </a:spcBef>
            </a:pPr>
            <a:endParaRPr sz="1400">
              <a:latin typeface="Times New Roman"/>
              <a:cs typeface="Times New Roman"/>
            </a:endParaRPr>
          </a:p>
          <a:p>
            <a:pPr algn="just" marL="12700" marR="5080">
              <a:lnSpc>
                <a:spcPct val="114700"/>
              </a:lnSpc>
            </a:pPr>
            <a:r>
              <a:rPr dirty="0" sz="1200">
                <a:latin typeface="Comic Sans MS"/>
                <a:cs typeface="Comic Sans MS"/>
              </a:rPr>
              <a:t>The normal Surrogacy cost in Mumbai ranges from Rs 1006100 to Rs 2035500  while, in Saraogi Hospital and IRIS IVF Center, it will cost you around from Rs  1099950 to Rs 2012000. the expense of Surrogacy in Mumbai is exceptionally  practical, particularly at Saraogi Hospital and IRIS IVF Center, Mumbai. We  give truly sensible Surrogacy costs in Mumbai where you are guaranteed of</a:t>
            </a:r>
            <a:r>
              <a:rPr dirty="0" sz="1200" spc="-70">
                <a:latin typeface="Comic Sans MS"/>
                <a:cs typeface="Comic Sans MS"/>
              </a:rPr>
              <a:t> </a:t>
            </a:r>
            <a:r>
              <a:rPr dirty="0" sz="1200">
                <a:latin typeface="Comic Sans MS"/>
                <a:cs typeface="Comic Sans MS"/>
              </a:rPr>
              <a:t>value  treatment. Saraogi Hospital and IRIS IVF Center are an independent</a:t>
            </a:r>
            <a:r>
              <a:rPr dirty="0" u="sng" sz="1200" spc="25">
                <a:solidFill>
                  <a:srgbClr val="1154CC"/>
                </a:solidFill>
                <a:uFill>
                  <a:solidFill>
                    <a:srgbClr val="1154CC"/>
                  </a:solidFill>
                </a:uFill>
                <a:latin typeface="Comic Sans MS"/>
                <a:cs typeface="Comic Sans MS"/>
                <a:hlinkClick r:id="rId3"/>
              </a:rPr>
              <a:t> </a:t>
            </a:r>
            <a:r>
              <a:rPr dirty="0" u="sng" sz="1200" b="1">
                <a:solidFill>
                  <a:srgbClr val="1154CC"/>
                </a:solidFill>
                <a:uFill>
                  <a:solidFill>
                    <a:srgbClr val="1154CC"/>
                  </a:solidFill>
                </a:uFill>
                <a:latin typeface="Comic Sans MS"/>
                <a:cs typeface="Comic Sans MS"/>
                <a:hlinkClick r:id="rId3"/>
              </a:rPr>
              <a:t>Surrogacy</a:t>
            </a:r>
            <a:endParaRPr sz="1200">
              <a:latin typeface="Comic Sans MS"/>
              <a:cs typeface="Comic Sans MS"/>
            </a:endParaRPr>
          </a:p>
          <a:p>
            <a:pPr algn="just" marL="12700" marR="6985">
              <a:lnSpc>
                <a:spcPct val="114700"/>
              </a:lnSpc>
            </a:pPr>
            <a:r>
              <a:rPr dirty="0" u="sng" sz="1200" spc="-305">
                <a:solidFill>
                  <a:srgbClr val="1154CC"/>
                </a:solidFill>
                <a:uFill>
                  <a:solidFill>
                    <a:srgbClr val="1154CC"/>
                  </a:solidFill>
                </a:uFill>
                <a:latin typeface="Times New Roman"/>
                <a:cs typeface="Times New Roman"/>
              </a:rPr>
              <a:t> </a:t>
            </a:r>
            <a:r>
              <a:rPr dirty="0" u="sng" sz="1200" b="1">
                <a:solidFill>
                  <a:srgbClr val="1154CC"/>
                </a:solidFill>
                <a:uFill>
                  <a:solidFill>
                    <a:srgbClr val="1154CC"/>
                  </a:solidFill>
                </a:uFill>
                <a:latin typeface="Comic Sans MS"/>
                <a:cs typeface="Comic Sans MS"/>
                <a:hlinkClick r:id="rId3"/>
              </a:rPr>
              <a:t>Center in Mumbai</a:t>
            </a:r>
            <a:r>
              <a:rPr dirty="0" sz="1200" b="1">
                <a:solidFill>
                  <a:srgbClr val="1154CC"/>
                </a:solidFill>
                <a:latin typeface="Comic Sans MS"/>
                <a:cs typeface="Comic Sans MS"/>
                <a:hlinkClick r:id="rId3"/>
              </a:rPr>
              <a:t> </a:t>
            </a:r>
            <a:r>
              <a:rPr dirty="0" sz="1200">
                <a:latin typeface="Comic Sans MS"/>
                <a:cs typeface="Comic Sans MS"/>
              </a:rPr>
              <a:t>with a brilliant and experienced group of IVF expert and  embryologists, who can offer you the present generally progressed and  successful strategies in IVF treatment. The expense of surrogacy in Mumbai is  far less when contrasted with different nations on the</a:t>
            </a:r>
            <a:r>
              <a:rPr dirty="0" sz="1200" spc="-20">
                <a:latin typeface="Comic Sans MS"/>
                <a:cs typeface="Comic Sans MS"/>
              </a:rPr>
              <a:t> </a:t>
            </a:r>
            <a:r>
              <a:rPr dirty="0" sz="1200">
                <a:latin typeface="Comic Sans MS"/>
                <a:cs typeface="Comic Sans MS"/>
              </a:rPr>
              <a:t>planet.</a:t>
            </a:r>
            <a:endParaRPr sz="1200">
              <a:latin typeface="Comic Sans MS"/>
              <a:cs typeface="Comic Sans MS"/>
            </a:endParaRPr>
          </a:p>
          <a:p>
            <a:pPr>
              <a:lnSpc>
                <a:spcPct val="100000"/>
              </a:lnSpc>
            </a:pPr>
            <a:endParaRPr sz="1600">
              <a:latin typeface="Times New Roman"/>
              <a:cs typeface="Times New Roman"/>
            </a:endParaRPr>
          </a:p>
          <a:p>
            <a:pPr>
              <a:lnSpc>
                <a:spcPct val="100000"/>
              </a:lnSpc>
              <a:spcBef>
                <a:spcPts val="5"/>
              </a:spcBef>
            </a:pPr>
            <a:endParaRPr sz="1450">
              <a:latin typeface="Times New Roman"/>
              <a:cs typeface="Times New Roman"/>
            </a:endParaRPr>
          </a:p>
          <a:p>
            <a:pPr algn="just" marL="12700">
              <a:lnSpc>
                <a:spcPct val="100000"/>
              </a:lnSpc>
            </a:pPr>
            <a:r>
              <a:rPr dirty="0" sz="1200" b="1">
                <a:latin typeface="Comic Sans MS"/>
                <a:cs typeface="Comic Sans MS"/>
              </a:rPr>
              <a:t>Aarush IVF &amp; Endoscopy</a:t>
            </a:r>
            <a:r>
              <a:rPr dirty="0" sz="1200" spc="-10" b="1">
                <a:latin typeface="Comic Sans MS"/>
                <a:cs typeface="Comic Sans MS"/>
              </a:rPr>
              <a:t> </a:t>
            </a:r>
            <a:r>
              <a:rPr dirty="0" sz="1200" b="1">
                <a:latin typeface="Comic Sans MS"/>
                <a:cs typeface="Comic Sans MS"/>
              </a:rPr>
              <a:t>Centre</a:t>
            </a:r>
            <a:endParaRPr sz="1200">
              <a:latin typeface="Comic Sans MS"/>
              <a:cs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2467" y="866242"/>
            <a:ext cx="5763895" cy="2523490"/>
          </a:xfrm>
          <a:prstGeom prst="rect">
            <a:avLst/>
          </a:prstGeom>
        </p:spPr>
        <p:txBody>
          <a:bodyPr wrap="square" lIns="0" tIns="12700" rIns="0" bIns="0" rtlCol="0" vert="horz">
            <a:spAutoFit/>
          </a:bodyPr>
          <a:lstStyle/>
          <a:p>
            <a:pPr algn="just" marL="12700" marR="5080">
              <a:lnSpc>
                <a:spcPct val="114700"/>
              </a:lnSpc>
              <a:spcBef>
                <a:spcPts val="100"/>
              </a:spcBef>
            </a:pPr>
            <a:r>
              <a:rPr dirty="0" sz="1200">
                <a:latin typeface="Comic Sans MS"/>
                <a:cs typeface="Comic Sans MS"/>
              </a:rPr>
              <a:t>The normal Surrogacy cost in Mumbai ranges from Rs 1006100 to Rs 2035500  while, in Aarush IVF and Endoscopy Center, it will cost you roughly from Rs  1099950 to Rs 2012000. the expense of Surrogacy in Mumbai is prudent,  particularly at Aarush IVF and Endoscopy Center, Mumbai. We give entirely  sensible Surrogacy costs in Mumbai where you are guaranteed of value  treatment. Aarush IVF and Endoscopy Center is an independent Surrogacy  Center in Mumbai with a magnificent and experienced group of IVF expert and  embryologists, who can offer you the present generally progressed and powerful  strategies in IVF</a:t>
            </a:r>
            <a:r>
              <a:rPr dirty="0" sz="1200" spc="-5">
                <a:latin typeface="Comic Sans MS"/>
                <a:cs typeface="Comic Sans MS"/>
              </a:rPr>
              <a:t> </a:t>
            </a:r>
            <a:r>
              <a:rPr dirty="0" sz="1200">
                <a:latin typeface="Comic Sans MS"/>
                <a:cs typeface="Comic Sans MS"/>
              </a:rPr>
              <a:t>treatment</a:t>
            </a:r>
            <a:endParaRPr sz="1200">
              <a:latin typeface="Comic Sans MS"/>
              <a:cs typeface="Comic Sans MS"/>
            </a:endParaRPr>
          </a:p>
          <a:p>
            <a:pPr>
              <a:lnSpc>
                <a:spcPct val="100000"/>
              </a:lnSpc>
              <a:spcBef>
                <a:spcPts val="5"/>
              </a:spcBef>
            </a:pPr>
            <a:endParaRPr sz="1300">
              <a:latin typeface="Times New Roman"/>
              <a:cs typeface="Times New Roman"/>
            </a:endParaRPr>
          </a:p>
          <a:p>
            <a:pPr algn="just" marL="12700" marR="6985">
              <a:lnSpc>
                <a:spcPct val="114700"/>
              </a:lnSpc>
            </a:pPr>
            <a:r>
              <a:rPr dirty="0" sz="1200" b="1">
                <a:latin typeface="Comic Sans MS"/>
                <a:cs typeface="Comic Sans MS"/>
              </a:rPr>
              <a:t>If you have any information related to the best IVF doctors in pune. You  can contact</a:t>
            </a:r>
            <a:r>
              <a:rPr dirty="0" sz="1200" spc="-5" b="1">
                <a:latin typeface="Comic Sans MS"/>
                <a:cs typeface="Comic Sans MS"/>
              </a:rPr>
              <a:t> </a:t>
            </a:r>
            <a:r>
              <a:rPr dirty="0" sz="1200" b="1">
                <a:latin typeface="Comic Sans MS"/>
                <a:cs typeface="Comic Sans MS"/>
              </a:rPr>
              <a:t>us</a:t>
            </a:r>
            <a:endParaRPr sz="1200">
              <a:latin typeface="Comic Sans MS"/>
              <a:cs typeface="Comic Sans MS"/>
            </a:endParaRPr>
          </a:p>
        </p:txBody>
      </p:sp>
      <p:sp>
        <p:nvSpPr>
          <p:cNvPr id="3" name="object 3"/>
          <p:cNvSpPr/>
          <p:nvPr/>
        </p:nvSpPr>
        <p:spPr>
          <a:xfrm>
            <a:off x="1101182" y="3725214"/>
            <a:ext cx="5196280" cy="936421"/>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3047392" y="4699842"/>
            <a:ext cx="1464945" cy="734695"/>
          </a:xfrm>
          <a:prstGeom prst="rect">
            <a:avLst/>
          </a:prstGeom>
        </p:spPr>
        <p:txBody>
          <a:bodyPr wrap="square" lIns="0" tIns="12700" rIns="0" bIns="0" rtlCol="0" vert="horz">
            <a:spAutoFit/>
          </a:bodyPr>
          <a:lstStyle/>
          <a:p>
            <a:pPr algn="ctr">
              <a:lnSpc>
                <a:spcPct val="100000"/>
              </a:lnSpc>
              <a:spcBef>
                <a:spcPts val="100"/>
              </a:spcBef>
            </a:pPr>
            <a:r>
              <a:rPr dirty="0" u="sng" sz="1400" spc="-5" b="1">
                <a:solidFill>
                  <a:srgbClr val="0000FF"/>
                </a:solidFill>
                <a:uFill>
                  <a:solidFill>
                    <a:srgbClr val="0000FF"/>
                  </a:solidFill>
                </a:uFill>
                <a:latin typeface="Comic Sans MS"/>
                <a:cs typeface="Comic Sans MS"/>
                <a:hlinkClick r:id="rId3"/>
              </a:rPr>
              <a:t>Vinsfertility.com</a:t>
            </a:r>
            <a:endParaRPr sz="1400">
              <a:latin typeface="Comic Sans MS"/>
              <a:cs typeface="Comic Sans MS"/>
            </a:endParaRPr>
          </a:p>
          <a:p>
            <a:pPr>
              <a:lnSpc>
                <a:spcPct val="100000"/>
              </a:lnSpc>
              <a:spcBef>
                <a:spcPts val="35"/>
              </a:spcBef>
            </a:pPr>
            <a:endParaRPr sz="1900">
              <a:latin typeface="Times New Roman"/>
              <a:cs typeface="Times New Roman"/>
            </a:endParaRPr>
          </a:p>
          <a:p>
            <a:pPr algn="ctr" marL="9525">
              <a:lnSpc>
                <a:spcPct val="100000"/>
              </a:lnSpc>
              <a:spcBef>
                <a:spcPts val="5"/>
              </a:spcBef>
            </a:pPr>
            <a:r>
              <a:rPr dirty="0" u="sng" sz="1400" spc="-355">
                <a:solidFill>
                  <a:srgbClr val="0000FF"/>
                </a:solidFill>
                <a:uFill>
                  <a:solidFill>
                    <a:srgbClr val="0000FF"/>
                  </a:solidFill>
                </a:uFill>
                <a:latin typeface="Times New Roman"/>
                <a:cs typeface="Times New Roman"/>
              </a:rPr>
              <a:t> </a:t>
            </a:r>
            <a:r>
              <a:rPr dirty="0" u="sng" sz="1400" spc="-5" b="1">
                <a:solidFill>
                  <a:srgbClr val="0000FF"/>
                </a:solidFill>
                <a:uFill>
                  <a:solidFill>
                    <a:srgbClr val="0000FF"/>
                  </a:solidFill>
                </a:uFill>
                <a:latin typeface="Comic Sans MS"/>
                <a:cs typeface="Comic Sans MS"/>
                <a:hlinkClick r:id="rId4"/>
              </a:rPr>
              <a:t>Contact</a:t>
            </a:r>
            <a:r>
              <a:rPr dirty="0" u="sng" sz="1400" spc="-25" b="1">
                <a:solidFill>
                  <a:srgbClr val="0000FF"/>
                </a:solidFill>
                <a:uFill>
                  <a:solidFill>
                    <a:srgbClr val="0000FF"/>
                  </a:solidFill>
                </a:uFill>
                <a:latin typeface="Comic Sans MS"/>
                <a:cs typeface="Comic Sans MS"/>
                <a:hlinkClick r:id="rId4"/>
              </a:rPr>
              <a:t> </a:t>
            </a:r>
            <a:r>
              <a:rPr dirty="0" u="sng" sz="1400" spc="15" b="1">
                <a:solidFill>
                  <a:srgbClr val="0000FF"/>
                </a:solidFill>
                <a:uFill>
                  <a:solidFill>
                    <a:srgbClr val="0000FF"/>
                  </a:solidFill>
                </a:uFill>
                <a:latin typeface="Comic Sans MS"/>
                <a:cs typeface="Comic Sans MS"/>
                <a:hlinkClick r:id="rId4"/>
              </a:rPr>
              <a:t>us</a:t>
            </a:r>
            <a:endParaRPr sz="1400">
              <a:latin typeface="Comic Sans MS"/>
              <a:cs typeface="Comic Sans MS"/>
            </a:endParaRPr>
          </a:p>
        </p:txBody>
      </p:sp>
      <p:sp>
        <p:nvSpPr>
          <p:cNvPr id="5" name="object 5"/>
          <p:cNvSpPr txBox="1"/>
          <p:nvPr/>
        </p:nvSpPr>
        <p:spPr>
          <a:xfrm>
            <a:off x="1893899" y="5685799"/>
            <a:ext cx="3069590" cy="683260"/>
          </a:xfrm>
          <a:prstGeom prst="rect">
            <a:avLst/>
          </a:prstGeom>
        </p:spPr>
        <p:txBody>
          <a:bodyPr wrap="square" lIns="0" tIns="11430" rIns="0" bIns="0" rtlCol="0" vert="horz">
            <a:spAutoFit/>
          </a:bodyPr>
          <a:lstStyle/>
          <a:p>
            <a:pPr marL="717550">
              <a:lnSpc>
                <a:spcPct val="100000"/>
              </a:lnSpc>
              <a:spcBef>
                <a:spcPts val="90"/>
              </a:spcBef>
            </a:pPr>
            <a:r>
              <a:rPr dirty="0" sz="1450" spc="-30" b="1" i="1">
                <a:solidFill>
                  <a:srgbClr val="0000FF"/>
                </a:solidFill>
                <a:latin typeface="Comic Sans MS"/>
                <a:cs typeface="Comic Sans MS"/>
              </a:rPr>
              <a:t>Please Follow Social</a:t>
            </a:r>
            <a:r>
              <a:rPr dirty="0" sz="1450" spc="-55" b="1" i="1">
                <a:solidFill>
                  <a:srgbClr val="0000FF"/>
                </a:solidFill>
                <a:latin typeface="Comic Sans MS"/>
                <a:cs typeface="Comic Sans MS"/>
              </a:rPr>
              <a:t> </a:t>
            </a:r>
            <a:r>
              <a:rPr dirty="0" sz="1450" spc="-30" b="1" i="1">
                <a:solidFill>
                  <a:srgbClr val="0000FF"/>
                </a:solidFill>
                <a:latin typeface="Comic Sans MS"/>
                <a:cs typeface="Comic Sans MS"/>
              </a:rPr>
              <a:t>links:-</a:t>
            </a:r>
            <a:endParaRPr sz="1450">
              <a:latin typeface="Comic Sans MS"/>
              <a:cs typeface="Comic Sans MS"/>
            </a:endParaRPr>
          </a:p>
          <a:p>
            <a:pPr marL="12700">
              <a:lnSpc>
                <a:spcPct val="100000"/>
              </a:lnSpc>
              <a:spcBef>
                <a:spcPts val="1764"/>
              </a:spcBef>
              <a:tabLst>
                <a:tab pos="1569720" algn="l"/>
              </a:tabLst>
            </a:pPr>
            <a:r>
              <a:rPr dirty="0" u="sng" sz="1400" spc="-5" b="1">
                <a:solidFill>
                  <a:srgbClr val="0000FF"/>
                </a:solidFill>
                <a:uFill>
                  <a:solidFill>
                    <a:srgbClr val="0000FF"/>
                  </a:solidFill>
                </a:uFill>
                <a:latin typeface="Comic Sans MS"/>
                <a:cs typeface="Comic Sans MS"/>
                <a:hlinkClick r:id="rId5"/>
              </a:rPr>
              <a:t>Facebook</a:t>
            </a:r>
            <a:r>
              <a:rPr dirty="0" sz="1400" spc="-5" b="1">
                <a:solidFill>
                  <a:srgbClr val="0000FF"/>
                </a:solidFill>
                <a:latin typeface="Comic Sans MS"/>
                <a:cs typeface="Comic Sans MS"/>
              </a:rPr>
              <a:t>	</a:t>
            </a:r>
            <a:r>
              <a:rPr dirty="0" u="sng" sz="1400" b="1">
                <a:solidFill>
                  <a:srgbClr val="0000FF"/>
                </a:solidFill>
                <a:uFill>
                  <a:solidFill>
                    <a:srgbClr val="0000FF"/>
                  </a:solidFill>
                </a:uFill>
                <a:latin typeface="Comic Sans MS"/>
                <a:cs typeface="Comic Sans MS"/>
                <a:hlinkClick r:id="rId6"/>
              </a:rPr>
              <a:t>Twitter</a:t>
            </a:r>
            <a:endParaRPr sz="1400">
              <a:latin typeface="Comic Sans MS"/>
              <a:cs typeface="Comic Sans MS"/>
            </a:endParaRPr>
          </a:p>
        </p:txBody>
      </p:sp>
      <p:sp>
        <p:nvSpPr>
          <p:cNvPr id="6" name="object 6"/>
          <p:cNvSpPr txBox="1"/>
          <p:nvPr/>
        </p:nvSpPr>
        <p:spPr>
          <a:xfrm>
            <a:off x="4947222" y="6129792"/>
            <a:ext cx="718820" cy="239395"/>
          </a:xfrm>
          <a:prstGeom prst="rect">
            <a:avLst/>
          </a:prstGeom>
        </p:spPr>
        <p:txBody>
          <a:bodyPr wrap="square" lIns="0" tIns="12700" rIns="0" bIns="0" rtlCol="0" vert="horz">
            <a:spAutoFit/>
          </a:bodyPr>
          <a:lstStyle/>
          <a:p>
            <a:pPr marL="12700">
              <a:lnSpc>
                <a:spcPct val="100000"/>
              </a:lnSpc>
              <a:spcBef>
                <a:spcPts val="100"/>
              </a:spcBef>
            </a:pPr>
            <a:r>
              <a:rPr dirty="0" u="sng" sz="1400" b="1">
                <a:solidFill>
                  <a:srgbClr val="0000FF"/>
                </a:solidFill>
                <a:uFill>
                  <a:solidFill>
                    <a:srgbClr val="0000FF"/>
                  </a:solidFill>
                </a:uFill>
                <a:latin typeface="Comic Sans MS"/>
                <a:cs typeface="Comic Sans MS"/>
                <a:hlinkClick r:id="rId7"/>
              </a:rPr>
              <a:t>Linkedin</a:t>
            </a:r>
            <a:endParaRPr sz="1400">
              <a:latin typeface="Comic Sans MS"/>
              <a:cs typeface="Comic Sans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2020-05-11T07:53:32Z</dcterms:created>
  <dcterms:modified xsi:type="dcterms:W3CDTF">2020-05-11T07:53:32Z</dcterms:modified>
</cp:coreProperties>
</file>