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7569200" cy="10706100"/>
  <p:notesSz cx="7569200" cy="107061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690" y="3318891"/>
            <a:ext cx="6433820" cy="2248281"/>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5380" y="5995416"/>
            <a:ext cx="5298440" cy="2676525"/>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showMasterSp="0">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918360" y="1046999"/>
            <a:ext cx="589289" cy="531088"/>
          </a:xfrm>
          <a:prstGeom prst="rect">
            <a:avLst/>
          </a:prstGeom>
          <a:blipFill>
            <a:blip r:embed="rId2" cstate="print"/>
            <a:stretch>
              <a:fillRect/>
            </a:stretch>
          </a:blipFill>
        </p:spPr>
        <p:txBody>
          <a:bodyPr wrap="square" lIns="0" tIns="0" rIns="0" bIns="0" rtlCol="0"/>
          <a:lstStyle/>
          <a:p/>
        </p:txBody>
      </p:sp>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p:txBody>
      </p:sp>
      <p:sp>
        <p:nvSpPr>
          <p:cNvPr id="3" name="Holder 3"/>
          <p:cNvSpPr>
            <a:spLocks noGrp="1"/>
          </p:cNvSpPr>
          <p:nvPr>
            <p:ph type="body" idx="1"/>
          </p:nvPr>
        </p:nvSpPr>
        <p:spPr/>
        <p:txBody>
          <a:bodyPr lIns="0" tIns="0" rIns="0" bIns="0"/>
          <a:lstStyle>
            <a:lvl1pPr>
              <a:defRPr b="0" i="0">
                <a:solidFill>
                  <a:schemeClr val="tx1"/>
                </a:solidFill>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p:txBody>
      </p:sp>
      <p:sp>
        <p:nvSpPr>
          <p:cNvPr id="3" name="Holder 3"/>
          <p:cNvSpPr>
            <a:spLocks noGrp="1"/>
          </p:cNvSpPr>
          <p:nvPr>
            <p:ph idx="2" sz="half"/>
          </p:nvPr>
        </p:nvSpPr>
        <p:spPr>
          <a:xfrm>
            <a:off x="378460" y="2462403"/>
            <a:ext cx="3292602" cy="706602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8138" y="2462403"/>
            <a:ext cx="3292602" cy="706602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Arial"/>
                <a:cs typeface="Arial"/>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21533" y="1869114"/>
            <a:ext cx="5726132" cy="864869"/>
          </a:xfrm>
          <a:prstGeom prst="rect">
            <a:avLst/>
          </a:prstGeom>
        </p:spPr>
        <p:txBody>
          <a:bodyPr wrap="square" lIns="0" tIns="0" rIns="0" bIns="0">
            <a:spAutoFit/>
          </a:bodyPr>
          <a:lstStyle>
            <a:lvl1pPr>
              <a:defRPr sz="2400" b="1" i="0">
                <a:solidFill>
                  <a:schemeClr val="tx1"/>
                </a:solidFill>
                <a:latin typeface="Arial"/>
                <a:cs typeface="Arial"/>
              </a:defRPr>
            </a:lvl1pPr>
          </a:lstStyle>
          <a:p/>
        </p:txBody>
      </p:sp>
      <p:sp>
        <p:nvSpPr>
          <p:cNvPr id="3" name="Holder 3"/>
          <p:cNvSpPr>
            <a:spLocks noGrp="1"/>
          </p:cNvSpPr>
          <p:nvPr>
            <p:ph type="body" idx="1"/>
          </p:nvPr>
        </p:nvSpPr>
        <p:spPr>
          <a:xfrm>
            <a:off x="902467" y="3009260"/>
            <a:ext cx="5764264" cy="2934970"/>
          </a:xfrm>
          <a:prstGeom prst="rect">
            <a:avLst/>
          </a:prstGeom>
        </p:spPr>
        <p:txBody>
          <a:bodyPr wrap="square" lIns="0" tIns="0" rIns="0" bIns="0">
            <a:spAutoFit/>
          </a:bodyPr>
          <a:lstStyle>
            <a:lvl1pPr>
              <a:defRPr b="0" i="0">
                <a:solidFill>
                  <a:schemeClr val="tx1"/>
                </a:solidFill>
              </a:defRPr>
            </a:lvl1pPr>
          </a:lstStyle>
          <a:p/>
        </p:txBody>
      </p:sp>
      <p:sp>
        <p:nvSpPr>
          <p:cNvPr id="4" name="Holder 4"/>
          <p:cNvSpPr>
            <a:spLocks noGrp="1"/>
          </p:cNvSpPr>
          <p:nvPr>
            <p:ph type="ftr" idx="5" sz="quarter"/>
          </p:nvPr>
        </p:nvSpPr>
        <p:spPr>
          <a:xfrm>
            <a:off x="2573528" y="9956673"/>
            <a:ext cx="2422144" cy="535305"/>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460" y="9956673"/>
            <a:ext cx="1740916" cy="5353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449824" y="9956673"/>
            <a:ext cx="1740916" cy="5353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vinsfertility.com/ivf-cost/ivf-cost-in-bangalore-test-tube-baby-cost-in-bangalore-low-cost-ivf-centres-in-bangalore/" TargetMode="Externa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vinsfertility.com/ivf-centres/top-10-best-ivf-centers-in-bangalore-with-high-success-rates-2020/" TargetMode="External"/><Relationship Id="rId3" Type="http://schemas.openxmlformats.org/officeDocument/2006/relationships/hyperlink" Target="https://www.vinsfertility.com/ivf-doctors/5-best-ivf-doctors-in-bangalore-with-highest-success-rates-2019/" TargetMode="External"/><Relationship Id="rId4" Type="http://schemas.openxmlformats.org/officeDocument/2006/relationships/image" Target="../media/image3.jpg"/><Relationship Id="rId5" Type="http://schemas.openxmlformats.org/officeDocument/2006/relationships/hyperlink" Target="https://www.vinsfertility.com/" TargetMode="External"/><Relationship Id="rId6" Type="http://schemas.openxmlformats.org/officeDocument/2006/relationships/hyperlink" Target="https://www.vinsfertility.com/contact-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facebook.com/vinsfertilityindia/" TargetMode="External"/><Relationship Id="rId3" Type="http://schemas.openxmlformats.org/officeDocument/2006/relationships/hyperlink" Target="https://twitter.com/vinsfertility" TargetMode="External"/><Relationship Id="rId4" Type="http://schemas.openxmlformats.org/officeDocument/2006/relationships/hyperlink" Target="https://www.linkedin.com/company/vinsfertility/?originalSubdomain=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2700" rIns="0" bIns="0" rtlCol="0" vert="horz">
            <a:spAutoFit/>
          </a:bodyPr>
          <a:lstStyle/>
          <a:p>
            <a:pPr marL="1814195" marR="5080" indent="-1802130">
              <a:lnSpc>
                <a:spcPct val="114700"/>
              </a:lnSpc>
              <a:spcBef>
                <a:spcPts val="100"/>
              </a:spcBef>
            </a:pPr>
            <a:r>
              <a:rPr dirty="0"/>
              <a:t>IVF Cost Bangalore : IVF Cost Will</a:t>
            </a:r>
            <a:r>
              <a:rPr dirty="0" spc="-70"/>
              <a:t> </a:t>
            </a:r>
            <a:r>
              <a:rPr dirty="0"/>
              <a:t>Help  You Get</a:t>
            </a:r>
            <a:r>
              <a:rPr dirty="0" spc="-10"/>
              <a:t> </a:t>
            </a:r>
            <a:r>
              <a:rPr dirty="0"/>
              <a:t>There</a:t>
            </a:r>
          </a:p>
        </p:txBody>
      </p:sp>
      <p:sp>
        <p:nvSpPr>
          <p:cNvPr id="3" name="object 3"/>
          <p:cNvSpPr txBox="1"/>
          <p:nvPr/>
        </p:nvSpPr>
        <p:spPr>
          <a:xfrm>
            <a:off x="902467" y="3009260"/>
            <a:ext cx="5761990" cy="2934970"/>
          </a:xfrm>
          <a:prstGeom prst="rect">
            <a:avLst/>
          </a:prstGeom>
        </p:spPr>
        <p:txBody>
          <a:bodyPr wrap="square" lIns="0" tIns="12700" rIns="0" bIns="0" rtlCol="0" vert="horz">
            <a:spAutoFit/>
          </a:bodyPr>
          <a:lstStyle/>
          <a:p>
            <a:pPr marL="12700">
              <a:lnSpc>
                <a:spcPct val="100000"/>
              </a:lnSpc>
              <a:spcBef>
                <a:spcPts val="100"/>
              </a:spcBef>
            </a:pPr>
            <a:r>
              <a:rPr dirty="0" u="sng" sz="1200" spc="-305">
                <a:solidFill>
                  <a:srgbClr val="1154CC"/>
                </a:solidFill>
                <a:uFill>
                  <a:solidFill>
                    <a:srgbClr val="1154CC"/>
                  </a:solidFill>
                </a:uFill>
                <a:latin typeface="Times New Roman"/>
                <a:cs typeface="Times New Roman"/>
              </a:rPr>
              <a:t> </a:t>
            </a:r>
            <a:r>
              <a:rPr dirty="0" u="sng" sz="1200" b="1">
                <a:solidFill>
                  <a:srgbClr val="1154CC"/>
                </a:solidFill>
                <a:uFill>
                  <a:solidFill>
                    <a:srgbClr val="1154CC"/>
                  </a:solidFill>
                </a:uFill>
                <a:latin typeface="Comic Sans MS"/>
                <a:cs typeface="Comic Sans MS"/>
                <a:hlinkClick r:id="rId2"/>
              </a:rPr>
              <a:t>Ivf Cost</a:t>
            </a:r>
            <a:r>
              <a:rPr dirty="0" u="sng" sz="1200" spc="-5" b="1">
                <a:solidFill>
                  <a:srgbClr val="1154CC"/>
                </a:solidFill>
                <a:uFill>
                  <a:solidFill>
                    <a:srgbClr val="1154CC"/>
                  </a:solidFill>
                </a:uFill>
                <a:latin typeface="Comic Sans MS"/>
                <a:cs typeface="Comic Sans MS"/>
                <a:hlinkClick r:id="rId2"/>
              </a:rPr>
              <a:t> </a:t>
            </a:r>
            <a:r>
              <a:rPr dirty="0" u="sng" sz="1200" b="1">
                <a:solidFill>
                  <a:srgbClr val="1154CC"/>
                </a:solidFill>
                <a:uFill>
                  <a:solidFill>
                    <a:srgbClr val="1154CC"/>
                  </a:solidFill>
                </a:uFill>
                <a:latin typeface="Comic Sans MS"/>
                <a:cs typeface="Comic Sans MS"/>
                <a:hlinkClick r:id="rId2"/>
              </a:rPr>
              <a:t>Bangalore</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080">
              <a:lnSpc>
                <a:spcPct val="114700"/>
              </a:lnSpc>
            </a:pPr>
            <a:r>
              <a:rPr dirty="0" sz="1200">
                <a:latin typeface="Comic Sans MS"/>
                <a:cs typeface="Comic Sans MS"/>
              </a:rPr>
              <a:t>IVF isn't something to be viewed as forbidden any longer particularly when  there are such huge numbers of instances of it. Having inconvenience conceiving  normally, particularly when you are so prepared to have a child, can be sincerely  draining and profoundly unpleasant for couples. Yet, with present day medicine,  there is such a lot of one can do. High-feelings of anxiety and insane ways of  life have been referred to as essential drivers for the alarming number of  couples being not able to imagine normally. In the event that you do choose to  proceed with IVF treatment, at that point you should realize what's in</a:t>
            </a:r>
            <a:r>
              <a:rPr dirty="0" sz="1200" spc="-50">
                <a:latin typeface="Comic Sans MS"/>
                <a:cs typeface="Comic Sans MS"/>
              </a:rPr>
              <a:t> </a:t>
            </a:r>
            <a:r>
              <a:rPr dirty="0" sz="1200">
                <a:latin typeface="Comic Sans MS"/>
                <a:cs typeface="Comic Sans MS"/>
              </a:rPr>
              <a:t>store.</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715">
              <a:lnSpc>
                <a:spcPct val="114700"/>
              </a:lnSpc>
            </a:pPr>
            <a:r>
              <a:rPr dirty="0" sz="1200">
                <a:latin typeface="Comic Sans MS"/>
                <a:cs typeface="Comic Sans MS"/>
              </a:rPr>
              <a:t>Insights show that 1 in each 6 couples is influenced by infertility. In-vitro  fertilization is a possibility for these couples who long to have a child, yet what  are the costs involved? We separate it for</a:t>
            </a:r>
            <a:r>
              <a:rPr dirty="0" sz="1200" spc="-15">
                <a:latin typeface="Comic Sans MS"/>
                <a:cs typeface="Comic Sans MS"/>
              </a:rPr>
              <a:t> </a:t>
            </a:r>
            <a:r>
              <a:rPr dirty="0" sz="1200">
                <a:latin typeface="Comic Sans MS"/>
                <a:cs typeface="Comic Sans MS"/>
              </a:rPr>
              <a:t>you.</a:t>
            </a:r>
            <a:endParaRPr sz="1200">
              <a:latin typeface="Comic Sans MS"/>
              <a:cs typeface="Comic Sans MS"/>
            </a:endParaRPr>
          </a:p>
        </p:txBody>
      </p:sp>
      <p:sp>
        <p:nvSpPr>
          <p:cNvPr id="4" name="object 4"/>
          <p:cNvSpPr/>
          <p:nvPr/>
        </p:nvSpPr>
        <p:spPr>
          <a:xfrm>
            <a:off x="934233" y="6196448"/>
            <a:ext cx="4747432" cy="3155421"/>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2467" y="892935"/>
            <a:ext cx="5764530" cy="3564254"/>
          </a:xfrm>
          <a:prstGeom prst="rect">
            <a:avLst/>
          </a:prstGeom>
        </p:spPr>
        <p:txBody>
          <a:bodyPr wrap="square" lIns="0" tIns="12700" rIns="0" bIns="0" rtlCol="0" vert="horz">
            <a:spAutoFit/>
          </a:bodyPr>
          <a:lstStyle/>
          <a:p>
            <a:pPr algn="just" marL="12700">
              <a:lnSpc>
                <a:spcPct val="100000"/>
              </a:lnSpc>
              <a:spcBef>
                <a:spcPts val="100"/>
              </a:spcBef>
            </a:pPr>
            <a:r>
              <a:rPr dirty="0" sz="1200" b="1">
                <a:latin typeface="Comic Sans MS"/>
                <a:cs typeface="Comic Sans MS"/>
              </a:rPr>
              <a:t>What is</a:t>
            </a:r>
            <a:r>
              <a:rPr dirty="0" sz="1200" spc="-5" b="1">
                <a:latin typeface="Comic Sans MS"/>
                <a:cs typeface="Comic Sans MS"/>
              </a:rPr>
              <a:t> </a:t>
            </a:r>
            <a:r>
              <a:rPr dirty="0" sz="1200" b="1">
                <a:latin typeface="Comic Sans MS"/>
                <a:cs typeface="Comic Sans MS"/>
              </a:rPr>
              <a:t>IVF?</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080">
              <a:lnSpc>
                <a:spcPct val="114700"/>
              </a:lnSpc>
            </a:pPr>
            <a:r>
              <a:rPr dirty="0" sz="1200">
                <a:latin typeface="Comic Sans MS"/>
                <a:cs typeface="Comic Sans MS"/>
              </a:rPr>
              <a:t>In Vitro Fertilization is a helped regenerative innovation and is usually alluded</a:t>
            </a:r>
            <a:r>
              <a:rPr dirty="0" sz="1200" spc="-70">
                <a:latin typeface="Comic Sans MS"/>
                <a:cs typeface="Comic Sans MS"/>
              </a:rPr>
              <a:t> </a:t>
            </a:r>
            <a:r>
              <a:rPr dirty="0" sz="1200">
                <a:latin typeface="Comic Sans MS"/>
                <a:cs typeface="Comic Sans MS"/>
              </a:rPr>
              <a:t>to  as IVF. IVF is the process of fertilization by extracting eggs, retrieving a  sperm test, and afterward physically combining an egg and sperm in a research  center dish. The embryo(s) is then moved to the uterus. All the way this</a:t>
            </a:r>
            <a:r>
              <a:rPr dirty="0" sz="1200" spc="-70">
                <a:latin typeface="Comic Sans MS"/>
                <a:cs typeface="Comic Sans MS"/>
              </a:rPr>
              <a:t> </a:t>
            </a:r>
            <a:r>
              <a:rPr dirty="0" sz="1200">
                <a:latin typeface="Comic Sans MS"/>
                <a:cs typeface="Comic Sans MS"/>
              </a:rPr>
              <a:t>process  can take between 4 a month and a half. This finishes one pattern of IVF. You  ought to likewise realize that there are various different alternatives like  fertility medications, surrogacy or selection that your primary care physician  will propose before bringing IVF into the</a:t>
            </a:r>
            <a:r>
              <a:rPr dirty="0" sz="1200" spc="-10">
                <a:latin typeface="Comic Sans MS"/>
                <a:cs typeface="Comic Sans MS"/>
              </a:rPr>
              <a:t> </a:t>
            </a:r>
            <a:r>
              <a:rPr dirty="0" sz="1200">
                <a:latin typeface="Comic Sans MS"/>
                <a:cs typeface="Comic Sans MS"/>
              </a:rPr>
              <a:t>image.</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080">
              <a:lnSpc>
                <a:spcPct val="114700"/>
              </a:lnSpc>
            </a:pPr>
            <a:r>
              <a:rPr dirty="0" sz="1200">
                <a:latin typeface="Comic Sans MS"/>
                <a:cs typeface="Comic Sans MS"/>
              </a:rPr>
              <a:t>At the point when you decide on IVF, you ought to know about the cost of an  IVF cycle and the passionate, mental, mental and conjugal pressure you should  persevere.</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8890">
              <a:lnSpc>
                <a:spcPct val="114700"/>
              </a:lnSpc>
              <a:spcBef>
                <a:spcPts val="5"/>
              </a:spcBef>
            </a:pPr>
            <a:r>
              <a:rPr dirty="0" sz="1200">
                <a:latin typeface="Comic Sans MS"/>
                <a:cs typeface="Comic Sans MS"/>
              </a:rPr>
              <a:t>The normal IVF cost in Bangalore is Rs. Rs. 126,000 for one cycle, yet it tends  to be as much as Rs. at least</a:t>
            </a:r>
            <a:r>
              <a:rPr dirty="0" sz="1200" spc="-10">
                <a:latin typeface="Comic Sans MS"/>
                <a:cs typeface="Comic Sans MS"/>
              </a:rPr>
              <a:t> </a:t>
            </a:r>
            <a:r>
              <a:rPr dirty="0" sz="1200">
                <a:latin typeface="Comic Sans MS"/>
                <a:cs typeface="Comic Sans MS"/>
              </a:rPr>
              <a:t>279,600.</a:t>
            </a:r>
            <a:endParaRPr sz="1200">
              <a:latin typeface="Comic Sans MS"/>
              <a:cs typeface="Comic Sans MS"/>
            </a:endParaRPr>
          </a:p>
        </p:txBody>
      </p:sp>
      <p:sp>
        <p:nvSpPr>
          <p:cNvPr id="3" name="object 3"/>
          <p:cNvSpPr/>
          <p:nvPr/>
        </p:nvSpPr>
        <p:spPr>
          <a:xfrm>
            <a:off x="5918360" y="4612340"/>
            <a:ext cx="589289" cy="531088"/>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902467" y="5461147"/>
            <a:ext cx="5763895" cy="4220210"/>
          </a:xfrm>
          <a:prstGeom prst="rect">
            <a:avLst/>
          </a:prstGeom>
        </p:spPr>
        <p:txBody>
          <a:bodyPr wrap="square" lIns="0" tIns="12700" rIns="0" bIns="0" rtlCol="0" vert="horz">
            <a:spAutoFit/>
          </a:bodyPr>
          <a:lstStyle/>
          <a:p>
            <a:pPr algn="just" marL="12700" marR="5080">
              <a:lnSpc>
                <a:spcPct val="114700"/>
              </a:lnSpc>
              <a:spcBef>
                <a:spcPts val="100"/>
              </a:spcBef>
            </a:pPr>
            <a:r>
              <a:rPr dirty="0" sz="1200">
                <a:latin typeface="Comic Sans MS"/>
                <a:cs typeface="Comic Sans MS"/>
              </a:rPr>
              <a:t>These costs are for one pattern of IVF at a private infertility emergency clinic.  Government-run infertility clinics are</a:t>
            </a:r>
            <a:r>
              <a:rPr dirty="0" sz="1200" spc="-10">
                <a:latin typeface="Comic Sans MS"/>
                <a:cs typeface="Comic Sans MS"/>
              </a:rPr>
              <a:t> </a:t>
            </a:r>
            <a:r>
              <a:rPr dirty="0" sz="1200">
                <a:latin typeface="Comic Sans MS"/>
                <a:cs typeface="Comic Sans MS"/>
              </a:rPr>
              <a:t>rare.</a:t>
            </a:r>
            <a:endParaRPr sz="1200">
              <a:latin typeface="Comic Sans MS"/>
              <a:cs typeface="Comic Sans MS"/>
            </a:endParaRPr>
          </a:p>
          <a:p>
            <a:pPr>
              <a:lnSpc>
                <a:spcPct val="100000"/>
              </a:lnSpc>
              <a:spcBef>
                <a:spcPts val="20"/>
              </a:spcBef>
            </a:pPr>
            <a:endParaRPr sz="1600">
              <a:latin typeface="Times New Roman"/>
              <a:cs typeface="Times New Roman"/>
            </a:endParaRPr>
          </a:p>
          <a:p>
            <a:pPr algn="just" marL="12700">
              <a:lnSpc>
                <a:spcPct val="100000"/>
              </a:lnSpc>
            </a:pPr>
            <a:r>
              <a:rPr dirty="0" sz="1200" b="1">
                <a:latin typeface="Comic Sans MS"/>
                <a:cs typeface="Comic Sans MS"/>
              </a:rPr>
              <a:t>Components Influencing Ivf Cost</a:t>
            </a:r>
            <a:r>
              <a:rPr dirty="0" sz="1200" spc="-10" b="1">
                <a:latin typeface="Comic Sans MS"/>
                <a:cs typeface="Comic Sans MS"/>
              </a:rPr>
              <a:t> </a:t>
            </a:r>
            <a:r>
              <a:rPr dirty="0" sz="1200" b="1">
                <a:latin typeface="Comic Sans MS"/>
                <a:cs typeface="Comic Sans MS"/>
              </a:rPr>
              <a:t>Bangalore:</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7620">
              <a:lnSpc>
                <a:spcPct val="114700"/>
              </a:lnSpc>
            </a:pPr>
            <a:r>
              <a:rPr dirty="0" sz="1200" b="1">
                <a:latin typeface="Comic Sans MS"/>
                <a:cs typeface="Comic Sans MS"/>
              </a:rPr>
              <a:t>Area </a:t>
            </a:r>
            <a:r>
              <a:rPr dirty="0" sz="1200">
                <a:latin typeface="Comic Sans MS"/>
                <a:cs typeface="Comic Sans MS"/>
              </a:rPr>
              <a:t>- various urban areas Bengaluru,so forth all have distinctive IVF cycle  costs</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6985">
              <a:lnSpc>
                <a:spcPct val="114700"/>
              </a:lnSpc>
              <a:spcBef>
                <a:spcPts val="5"/>
              </a:spcBef>
            </a:pPr>
            <a:r>
              <a:rPr dirty="0" sz="1200" b="1">
                <a:latin typeface="Comic Sans MS"/>
                <a:cs typeface="Comic Sans MS"/>
              </a:rPr>
              <a:t>Age </a:t>
            </a:r>
            <a:r>
              <a:rPr dirty="0" sz="1200">
                <a:latin typeface="Comic Sans MS"/>
                <a:cs typeface="Comic Sans MS"/>
              </a:rPr>
              <a:t>- ladies beyond 35 years old will most likely be unable to imagine in the  primary cycle and would require different treatment cycles contrasted with a  woman who is more</a:t>
            </a:r>
            <a:r>
              <a:rPr dirty="0" sz="1200" spc="-5">
                <a:latin typeface="Comic Sans MS"/>
                <a:cs typeface="Comic Sans MS"/>
              </a:rPr>
              <a:t> </a:t>
            </a:r>
            <a:r>
              <a:rPr dirty="0" sz="1200">
                <a:latin typeface="Comic Sans MS"/>
                <a:cs typeface="Comic Sans MS"/>
              </a:rPr>
              <a:t>youthful.</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715">
              <a:lnSpc>
                <a:spcPct val="114700"/>
              </a:lnSpc>
            </a:pPr>
            <a:r>
              <a:rPr dirty="0" sz="1200" b="1">
                <a:latin typeface="Comic Sans MS"/>
                <a:cs typeface="Comic Sans MS"/>
              </a:rPr>
              <a:t>Sperm Donor</a:t>
            </a:r>
            <a:r>
              <a:rPr dirty="0" sz="1200">
                <a:latin typeface="Comic Sans MS"/>
                <a:cs typeface="Comic Sans MS"/>
              </a:rPr>
              <a:t>/Egg costs - in the event that there is an infertility issue, at that  point you may require sperm or eggs given. This is an extra cost that ought to  be figured</a:t>
            </a:r>
            <a:r>
              <a:rPr dirty="0" sz="1200" spc="-5">
                <a:latin typeface="Comic Sans MS"/>
                <a:cs typeface="Comic Sans MS"/>
              </a:rPr>
              <a:t> </a:t>
            </a:r>
            <a:r>
              <a:rPr dirty="0" sz="1200">
                <a:latin typeface="Comic Sans MS"/>
                <a:cs typeface="Comic Sans MS"/>
              </a:rPr>
              <a:t>in.</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5080">
              <a:lnSpc>
                <a:spcPct val="114700"/>
              </a:lnSpc>
            </a:pPr>
            <a:r>
              <a:rPr dirty="0" sz="1200">
                <a:latin typeface="Comic Sans MS"/>
                <a:cs typeface="Comic Sans MS"/>
              </a:rPr>
              <a:t>The cost of solidified incipient organisms - Some couples select to freeze the  additional eggs for a later date in the event that this cycle doesn't</a:t>
            </a:r>
            <a:r>
              <a:rPr dirty="0" sz="1200" spc="-40">
                <a:latin typeface="Comic Sans MS"/>
                <a:cs typeface="Comic Sans MS"/>
              </a:rPr>
              <a:t> </a:t>
            </a:r>
            <a:r>
              <a:rPr dirty="0" sz="1200">
                <a:latin typeface="Comic Sans MS"/>
                <a:cs typeface="Comic Sans MS"/>
              </a:rPr>
              <a:t>work.</a:t>
            </a:r>
            <a:endParaRPr sz="1200">
              <a:latin typeface="Comic Sans MS"/>
              <a:cs typeface="Comic Sans MS"/>
            </a:endParaRPr>
          </a:p>
          <a:p>
            <a:pPr>
              <a:lnSpc>
                <a:spcPct val="100000"/>
              </a:lnSpc>
              <a:spcBef>
                <a:spcPts val="25"/>
              </a:spcBef>
            </a:pPr>
            <a:endParaRPr sz="1600">
              <a:latin typeface="Times New Roman"/>
              <a:cs typeface="Times New Roman"/>
            </a:endParaRPr>
          </a:p>
          <a:p>
            <a:pPr algn="just" marL="12700">
              <a:lnSpc>
                <a:spcPct val="100000"/>
              </a:lnSpc>
            </a:pPr>
            <a:r>
              <a:rPr dirty="0" sz="1200" b="1">
                <a:latin typeface="Comic Sans MS"/>
                <a:cs typeface="Comic Sans MS"/>
              </a:rPr>
              <a:t>Dr. Rama's Fertility IVF</a:t>
            </a:r>
            <a:r>
              <a:rPr dirty="0" sz="1200" spc="-10" b="1">
                <a:latin typeface="Comic Sans MS"/>
                <a:cs typeface="Comic Sans MS"/>
              </a:rPr>
              <a:t> </a:t>
            </a:r>
            <a:r>
              <a:rPr dirty="0" sz="1200" b="1">
                <a:latin typeface="Comic Sans MS"/>
                <a:cs typeface="Comic Sans MS"/>
              </a:rPr>
              <a:t>Centre</a:t>
            </a:r>
            <a:endParaRPr sz="1200">
              <a:latin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2467" y="1075968"/>
            <a:ext cx="5764530" cy="5897880"/>
          </a:xfrm>
          <a:prstGeom prst="rect">
            <a:avLst/>
          </a:prstGeom>
        </p:spPr>
        <p:txBody>
          <a:bodyPr wrap="square" lIns="0" tIns="12700" rIns="0" bIns="0" rtlCol="0" vert="horz">
            <a:spAutoFit/>
          </a:bodyPr>
          <a:lstStyle/>
          <a:p>
            <a:pPr algn="just" marL="12700" marR="5080">
              <a:lnSpc>
                <a:spcPct val="114700"/>
              </a:lnSpc>
              <a:spcBef>
                <a:spcPts val="100"/>
              </a:spcBef>
            </a:pPr>
            <a:r>
              <a:rPr dirty="0" sz="1200">
                <a:latin typeface="Comic Sans MS"/>
                <a:cs typeface="Comic Sans MS"/>
              </a:rPr>
              <a:t>Dr. Rama's Fertility IVF Center will cost you roughly from Rs 99,000 to Rs  1,70,000. The expense of </a:t>
            </a:r>
            <a:r>
              <a:rPr dirty="0" sz="1200" b="1">
                <a:solidFill>
                  <a:srgbClr val="1154CC"/>
                </a:solidFill>
                <a:latin typeface="Comic Sans MS"/>
                <a:cs typeface="Comic Sans MS"/>
                <a:hlinkClick r:id="rId2"/>
              </a:rPr>
              <a:t>IVF centre in Bangalore </a:t>
            </a:r>
            <a:r>
              <a:rPr dirty="0" sz="1200">
                <a:latin typeface="Comic Sans MS"/>
                <a:cs typeface="Comic Sans MS"/>
              </a:rPr>
              <a:t>is affordable, particularly at  Dr. Rama's Fertility IVF Center, Bangalore. We give entirely sensible IVF costs  in Bangalore where you are guaranteed of value treatment. Dr. Rama's Test  Tube Baby Center is one of the pioneer fertility institutes in south India with  seven branches at an alternate vital area Our group of specialists and in house  embryologist are broadly and internationally perceived pioneers in fertility care  and has helped a large number of couples accomplish their fantasy of  parenthood. With our over two many years of experience, province of ART  research facility, individual consideration, and leading-edge programs we can  give a superb possibility of conceiving and having an effective pregnancy. Dr.  Rama's IVF centre in Bangalore is a finished Infertility treatment center  established by Dr. Papolu Rama</a:t>
            </a:r>
            <a:r>
              <a:rPr dirty="0" sz="1200" spc="-10">
                <a:latin typeface="Comic Sans MS"/>
                <a:cs typeface="Comic Sans MS"/>
              </a:rPr>
              <a:t> </a:t>
            </a:r>
            <a:r>
              <a:rPr dirty="0" sz="1200">
                <a:latin typeface="Comic Sans MS"/>
                <a:cs typeface="Comic Sans MS"/>
              </a:rPr>
              <a:t>Devi.</a:t>
            </a:r>
            <a:endParaRPr sz="1200">
              <a:latin typeface="Comic Sans MS"/>
              <a:cs typeface="Comic Sans MS"/>
            </a:endParaRPr>
          </a:p>
          <a:p>
            <a:pPr>
              <a:lnSpc>
                <a:spcPct val="100000"/>
              </a:lnSpc>
              <a:spcBef>
                <a:spcPts val="20"/>
              </a:spcBef>
            </a:pPr>
            <a:endParaRPr sz="1600">
              <a:latin typeface="Times New Roman"/>
              <a:cs typeface="Times New Roman"/>
            </a:endParaRPr>
          </a:p>
          <a:p>
            <a:pPr algn="just" marL="12700">
              <a:lnSpc>
                <a:spcPct val="100000"/>
              </a:lnSpc>
            </a:pPr>
            <a:r>
              <a:rPr dirty="0" sz="1200" b="1">
                <a:latin typeface="Comic Sans MS"/>
                <a:cs typeface="Comic Sans MS"/>
              </a:rPr>
              <a:t>Mathrutva Fertility</a:t>
            </a:r>
            <a:r>
              <a:rPr dirty="0" sz="1200" spc="-5" b="1">
                <a:latin typeface="Comic Sans MS"/>
                <a:cs typeface="Comic Sans MS"/>
              </a:rPr>
              <a:t> </a:t>
            </a:r>
            <a:r>
              <a:rPr dirty="0" sz="1200" b="1">
                <a:latin typeface="Comic Sans MS"/>
                <a:cs typeface="Comic Sans MS"/>
              </a:rPr>
              <a:t>Center</a:t>
            </a:r>
            <a:endParaRPr sz="1200">
              <a:latin typeface="Comic Sans MS"/>
              <a:cs typeface="Comic Sans MS"/>
            </a:endParaRPr>
          </a:p>
          <a:p>
            <a:pPr>
              <a:lnSpc>
                <a:spcPct val="100000"/>
              </a:lnSpc>
              <a:spcBef>
                <a:spcPts val="40"/>
              </a:spcBef>
            </a:pPr>
            <a:endParaRPr sz="1400">
              <a:latin typeface="Times New Roman"/>
              <a:cs typeface="Times New Roman"/>
            </a:endParaRPr>
          </a:p>
          <a:p>
            <a:pPr algn="just" marL="12700" marR="6985">
              <a:lnSpc>
                <a:spcPct val="114700"/>
              </a:lnSpc>
            </a:pPr>
            <a:r>
              <a:rPr dirty="0" sz="1200">
                <a:latin typeface="Comic Sans MS"/>
                <a:cs typeface="Comic Sans MS"/>
              </a:rPr>
              <a:t>Mathrutva Fertility Center will cost you roughly from Rs 99,000 to Rs 1,70,000.  The expense of</a:t>
            </a:r>
            <a:r>
              <a:rPr dirty="0" u="sng" sz="1200">
                <a:solidFill>
                  <a:srgbClr val="1154CC"/>
                </a:solidFill>
                <a:uFill>
                  <a:solidFill>
                    <a:srgbClr val="1154CC"/>
                  </a:solidFill>
                </a:uFill>
                <a:latin typeface="Comic Sans MS"/>
                <a:cs typeface="Comic Sans MS"/>
                <a:hlinkClick r:id="rId3"/>
              </a:rPr>
              <a:t> </a:t>
            </a:r>
            <a:r>
              <a:rPr dirty="0" u="sng" sz="1200" b="1">
                <a:solidFill>
                  <a:srgbClr val="1154CC"/>
                </a:solidFill>
                <a:uFill>
                  <a:solidFill>
                    <a:srgbClr val="1154CC"/>
                  </a:solidFill>
                </a:uFill>
                <a:latin typeface="Comic Sans MS"/>
                <a:cs typeface="Comic Sans MS"/>
                <a:hlinkClick r:id="rId3"/>
              </a:rPr>
              <a:t>IVF Doctor in Bangalore</a:t>
            </a:r>
            <a:r>
              <a:rPr dirty="0" sz="1200" b="1">
                <a:solidFill>
                  <a:srgbClr val="1154CC"/>
                </a:solidFill>
                <a:latin typeface="Comic Sans MS"/>
                <a:cs typeface="Comic Sans MS"/>
                <a:hlinkClick r:id="rId3"/>
              </a:rPr>
              <a:t> </a:t>
            </a:r>
            <a:r>
              <a:rPr dirty="0" sz="1200">
                <a:latin typeface="Comic Sans MS"/>
                <a:cs typeface="Comic Sans MS"/>
              </a:rPr>
              <a:t>is exceptionally practical, particularly  at Mathrutva Fertility Center, Bangalore. We give entirely sensible IVF costs in  Bangalore where you are guaranteed of value treatment. Mathrutva Fertility  Center is outstanding amongst other IVF centers in Bangalore. The center  offers a wide scope of social insurance administrations, for example, Infertility  appraisal, In Vitro Fertilization (IVF), Intrauterine Insemination (IUI),  Intracytoplasmic Sperm Injection (ICSI) and Intracytoplasmic Morphologically  Selected Sperm Injection (IMSI). This fertility center offers numerous  world-class human services offices identified with all infertility</a:t>
            </a:r>
            <a:r>
              <a:rPr dirty="0" sz="1200" spc="-35">
                <a:latin typeface="Comic Sans MS"/>
                <a:cs typeface="Comic Sans MS"/>
              </a:rPr>
              <a:t> </a:t>
            </a:r>
            <a:r>
              <a:rPr dirty="0" sz="1200">
                <a:latin typeface="Comic Sans MS"/>
                <a:cs typeface="Comic Sans MS"/>
              </a:rPr>
              <a:t>treatments</a:t>
            </a:r>
            <a:endParaRPr sz="1200">
              <a:latin typeface="Comic Sans MS"/>
              <a:cs typeface="Comic Sans MS"/>
            </a:endParaRPr>
          </a:p>
          <a:p>
            <a:pPr>
              <a:lnSpc>
                <a:spcPct val="100000"/>
              </a:lnSpc>
              <a:spcBef>
                <a:spcPts val="25"/>
              </a:spcBef>
            </a:pPr>
            <a:endParaRPr sz="1600">
              <a:latin typeface="Times New Roman"/>
              <a:cs typeface="Times New Roman"/>
            </a:endParaRPr>
          </a:p>
          <a:p>
            <a:pPr algn="just" marL="12700">
              <a:lnSpc>
                <a:spcPct val="100000"/>
              </a:lnSpc>
            </a:pPr>
            <a:r>
              <a:rPr dirty="0" sz="1100" spc="-5" b="1">
                <a:latin typeface="Arial"/>
                <a:cs typeface="Arial"/>
              </a:rPr>
              <a:t>If you have any information related to </a:t>
            </a:r>
            <a:r>
              <a:rPr dirty="0" sz="1200" b="1">
                <a:latin typeface="Comic Sans MS"/>
                <a:cs typeface="Comic Sans MS"/>
              </a:rPr>
              <a:t>IVF Doctor in Bangalore</a:t>
            </a:r>
            <a:r>
              <a:rPr dirty="0" sz="1100" b="1">
                <a:latin typeface="Arial"/>
                <a:cs typeface="Arial"/>
              </a:rPr>
              <a:t>. </a:t>
            </a:r>
            <a:r>
              <a:rPr dirty="0" sz="1100" spc="-5" b="1">
                <a:latin typeface="Arial"/>
                <a:cs typeface="Arial"/>
              </a:rPr>
              <a:t>You can contact</a:t>
            </a:r>
            <a:r>
              <a:rPr dirty="0" sz="1100" spc="-35" b="1">
                <a:latin typeface="Arial"/>
                <a:cs typeface="Arial"/>
              </a:rPr>
              <a:t> </a:t>
            </a:r>
            <a:r>
              <a:rPr dirty="0" sz="1100" spc="-5" b="1">
                <a:latin typeface="Arial"/>
                <a:cs typeface="Arial"/>
              </a:rPr>
              <a:t>us</a:t>
            </a:r>
            <a:endParaRPr sz="1100">
              <a:latin typeface="Arial"/>
              <a:cs typeface="Arial"/>
            </a:endParaRPr>
          </a:p>
        </p:txBody>
      </p:sp>
      <p:sp>
        <p:nvSpPr>
          <p:cNvPr id="3" name="object 3"/>
          <p:cNvSpPr/>
          <p:nvPr/>
        </p:nvSpPr>
        <p:spPr>
          <a:xfrm>
            <a:off x="1101182" y="7290554"/>
            <a:ext cx="5196280" cy="936421"/>
          </a:xfrm>
          <a:prstGeom prst="rect">
            <a:avLst/>
          </a:prstGeom>
          <a:blipFill>
            <a:blip r:embed="rId4" cstate="print"/>
            <a:stretch>
              <a:fillRect/>
            </a:stretch>
          </a:blipFill>
        </p:spPr>
        <p:txBody>
          <a:bodyPr wrap="square" lIns="0" tIns="0" rIns="0" bIns="0" rtlCol="0"/>
          <a:lstStyle/>
          <a:p/>
        </p:txBody>
      </p:sp>
      <p:sp>
        <p:nvSpPr>
          <p:cNvPr id="4" name="object 4"/>
          <p:cNvSpPr txBox="1"/>
          <p:nvPr/>
        </p:nvSpPr>
        <p:spPr>
          <a:xfrm>
            <a:off x="902467" y="8455843"/>
            <a:ext cx="2364740" cy="1231900"/>
          </a:xfrm>
          <a:prstGeom prst="rect">
            <a:avLst/>
          </a:prstGeom>
        </p:spPr>
        <p:txBody>
          <a:bodyPr wrap="square" lIns="0" tIns="12700" rIns="0" bIns="0" rtlCol="0" vert="horz">
            <a:spAutoFit/>
          </a:bodyPr>
          <a:lstStyle/>
          <a:p>
            <a:pPr marL="12700">
              <a:lnSpc>
                <a:spcPct val="100000"/>
              </a:lnSpc>
              <a:spcBef>
                <a:spcPts val="100"/>
              </a:spcBef>
            </a:pPr>
            <a:r>
              <a:rPr dirty="0" u="sng" sz="1400" spc="-355">
                <a:uFill>
                  <a:solidFill>
                    <a:srgbClr val="000000"/>
                  </a:solidFill>
                </a:uFill>
                <a:latin typeface="Times New Roman"/>
                <a:cs typeface="Times New Roman"/>
              </a:rPr>
              <a:t> </a:t>
            </a:r>
            <a:r>
              <a:rPr dirty="0" u="sng" sz="1400" spc="-5" b="1">
                <a:uFill>
                  <a:solidFill>
                    <a:srgbClr val="000000"/>
                  </a:solidFill>
                </a:uFill>
                <a:latin typeface="Comic Sans MS"/>
                <a:cs typeface="Comic Sans MS"/>
                <a:hlinkClick r:id="rId5"/>
              </a:rPr>
              <a:t>Vinsfertility.com</a:t>
            </a:r>
            <a:endParaRPr sz="1400">
              <a:latin typeface="Comic Sans MS"/>
              <a:cs typeface="Comic Sans MS"/>
            </a:endParaRPr>
          </a:p>
          <a:p>
            <a:pPr>
              <a:lnSpc>
                <a:spcPct val="100000"/>
              </a:lnSpc>
              <a:spcBef>
                <a:spcPts val="35"/>
              </a:spcBef>
            </a:pPr>
            <a:endParaRPr sz="1900">
              <a:latin typeface="Times New Roman"/>
              <a:cs typeface="Times New Roman"/>
            </a:endParaRPr>
          </a:p>
          <a:p>
            <a:pPr marL="12700">
              <a:lnSpc>
                <a:spcPct val="100000"/>
              </a:lnSpc>
              <a:spcBef>
                <a:spcPts val="5"/>
              </a:spcBef>
            </a:pPr>
            <a:r>
              <a:rPr dirty="0" u="sng" sz="1400" spc="-355">
                <a:uFill>
                  <a:solidFill>
                    <a:srgbClr val="000000"/>
                  </a:solidFill>
                </a:uFill>
                <a:latin typeface="Times New Roman"/>
                <a:cs typeface="Times New Roman"/>
              </a:rPr>
              <a:t> </a:t>
            </a:r>
            <a:r>
              <a:rPr dirty="0" u="sng" sz="1400" spc="-5" b="1">
                <a:uFill>
                  <a:solidFill>
                    <a:srgbClr val="000000"/>
                  </a:solidFill>
                </a:uFill>
                <a:latin typeface="Comic Sans MS"/>
                <a:cs typeface="Comic Sans MS"/>
                <a:hlinkClick r:id="rId6"/>
              </a:rPr>
              <a:t>Contact </a:t>
            </a:r>
            <a:r>
              <a:rPr dirty="0" u="sng" sz="1400" spc="15" b="1">
                <a:uFill>
                  <a:solidFill>
                    <a:srgbClr val="000000"/>
                  </a:solidFill>
                </a:uFill>
                <a:latin typeface="Comic Sans MS"/>
                <a:cs typeface="Comic Sans MS"/>
                <a:hlinkClick r:id="rId6"/>
              </a:rPr>
              <a:t>us</a:t>
            </a:r>
            <a:endParaRPr sz="1400">
              <a:latin typeface="Comic Sans MS"/>
              <a:cs typeface="Comic Sans MS"/>
            </a:endParaRPr>
          </a:p>
          <a:p>
            <a:pPr>
              <a:lnSpc>
                <a:spcPct val="100000"/>
              </a:lnSpc>
              <a:spcBef>
                <a:spcPts val="45"/>
              </a:spcBef>
            </a:pPr>
            <a:endParaRPr sz="1850">
              <a:latin typeface="Times New Roman"/>
              <a:cs typeface="Times New Roman"/>
            </a:endParaRPr>
          </a:p>
          <a:p>
            <a:pPr marL="12700">
              <a:lnSpc>
                <a:spcPct val="100000"/>
              </a:lnSpc>
            </a:pPr>
            <a:r>
              <a:rPr dirty="0" sz="1450" spc="-30" b="1" i="1">
                <a:latin typeface="Comic Sans MS"/>
                <a:cs typeface="Comic Sans MS"/>
              </a:rPr>
              <a:t>Please Follow Social</a:t>
            </a:r>
            <a:r>
              <a:rPr dirty="0" sz="1450" spc="-55" b="1" i="1">
                <a:latin typeface="Comic Sans MS"/>
                <a:cs typeface="Comic Sans MS"/>
              </a:rPr>
              <a:t> </a:t>
            </a:r>
            <a:r>
              <a:rPr dirty="0" sz="1450" spc="-30" b="1" i="1">
                <a:latin typeface="Comic Sans MS"/>
                <a:cs typeface="Comic Sans MS"/>
              </a:rPr>
              <a:t>links:-</a:t>
            </a:r>
            <a:endParaRPr sz="1450">
              <a:latin typeface="Comic Sans MS"/>
              <a:cs typeface="Comic Sans MS"/>
            </a:endParaRPr>
          </a:p>
        </p:txBody>
      </p:sp>
      <p:sp>
        <p:nvSpPr>
          <p:cNvPr id="5" name="object 5"/>
          <p:cNvSpPr/>
          <p:nvPr/>
        </p:nvSpPr>
        <p:spPr>
          <a:xfrm>
            <a:off x="2716904" y="1491913"/>
            <a:ext cx="1849755" cy="0"/>
          </a:xfrm>
          <a:custGeom>
            <a:avLst/>
            <a:gdLst/>
            <a:ahLst/>
            <a:cxnLst/>
            <a:rect l="l" t="t" r="r" b="b"/>
            <a:pathLst>
              <a:path w="1849754" h="0">
                <a:moveTo>
                  <a:pt x="0" y="0"/>
                </a:moveTo>
                <a:lnTo>
                  <a:pt x="1849401" y="0"/>
                </a:lnTo>
              </a:path>
            </a:pathLst>
          </a:custGeom>
          <a:ln w="9532">
            <a:solidFill>
              <a:srgbClr val="1154CC"/>
            </a:solidFill>
          </a:ln>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02467" y="1086834"/>
            <a:ext cx="812165" cy="239395"/>
          </a:xfrm>
          <a:prstGeom prst="rect">
            <a:avLst/>
          </a:prstGeom>
        </p:spPr>
        <p:txBody>
          <a:bodyPr wrap="square" lIns="0" tIns="12700" rIns="0" bIns="0" rtlCol="0" vert="horz">
            <a:spAutoFit/>
          </a:bodyPr>
          <a:lstStyle/>
          <a:p>
            <a:pPr marL="12700">
              <a:lnSpc>
                <a:spcPct val="100000"/>
              </a:lnSpc>
              <a:spcBef>
                <a:spcPts val="100"/>
              </a:spcBef>
            </a:pPr>
            <a:r>
              <a:rPr dirty="0" u="sng" sz="1400" spc="-355">
                <a:uFill>
                  <a:solidFill>
                    <a:srgbClr val="000000"/>
                  </a:solidFill>
                </a:uFill>
                <a:latin typeface="Times New Roman"/>
                <a:cs typeface="Times New Roman"/>
              </a:rPr>
              <a:t> </a:t>
            </a:r>
            <a:r>
              <a:rPr dirty="0" u="sng" sz="1400" spc="-5" b="1">
                <a:uFill>
                  <a:solidFill>
                    <a:srgbClr val="000000"/>
                  </a:solidFill>
                </a:uFill>
                <a:latin typeface="Comic Sans MS"/>
                <a:cs typeface="Comic Sans MS"/>
                <a:hlinkClick r:id="rId2"/>
              </a:rPr>
              <a:t>Faceboo</a:t>
            </a:r>
            <a:r>
              <a:rPr dirty="0" u="sng" sz="1400" b="1">
                <a:uFill>
                  <a:solidFill>
                    <a:srgbClr val="000000"/>
                  </a:solidFill>
                </a:uFill>
                <a:latin typeface="Comic Sans MS"/>
                <a:cs typeface="Comic Sans MS"/>
                <a:hlinkClick r:id="rId2"/>
              </a:rPr>
              <a:t>k</a:t>
            </a:r>
            <a:endParaRPr sz="1400">
              <a:latin typeface="Comic Sans MS"/>
              <a:cs typeface="Comic Sans MS"/>
            </a:endParaRPr>
          </a:p>
        </p:txBody>
      </p:sp>
      <p:sp>
        <p:nvSpPr>
          <p:cNvPr id="3" name="object 3"/>
          <p:cNvSpPr txBox="1"/>
          <p:nvPr/>
        </p:nvSpPr>
        <p:spPr>
          <a:xfrm>
            <a:off x="2456346" y="1086834"/>
            <a:ext cx="676910" cy="239395"/>
          </a:xfrm>
          <a:prstGeom prst="rect">
            <a:avLst/>
          </a:prstGeom>
        </p:spPr>
        <p:txBody>
          <a:bodyPr wrap="square" lIns="0" tIns="12700" rIns="0" bIns="0" rtlCol="0" vert="horz">
            <a:spAutoFit/>
          </a:bodyPr>
          <a:lstStyle/>
          <a:p>
            <a:pPr marL="12700">
              <a:lnSpc>
                <a:spcPct val="100000"/>
              </a:lnSpc>
              <a:spcBef>
                <a:spcPts val="100"/>
              </a:spcBef>
            </a:pPr>
            <a:r>
              <a:rPr dirty="0" u="sng" sz="1400" spc="-325">
                <a:uFill>
                  <a:solidFill>
                    <a:srgbClr val="000000"/>
                  </a:solidFill>
                </a:uFill>
                <a:latin typeface="Times New Roman"/>
                <a:cs typeface="Times New Roman"/>
                <a:hlinkClick r:id="rId3"/>
              </a:rPr>
              <a:t> </a:t>
            </a:r>
            <a:r>
              <a:rPr dirty="0" u="sng" sz="1400" spc="-5" b="1">
                <a:uFill>
                  <a:solidFill>
                    <a:srgbClr val="000000"/>
                  </a:solidFill>
                </a:uFill>
                <a:latin typeface="Comic Sans MS"/>
                <a:cs typeface="Comic Sans MS"/>
                <a:hlinkClick r:id="rId3"/>
              </a:rPr>
              <a:t>Twitte</a:t>
            </a:r>
            <a:r>
              <a:rPr dirty="0" u="sng" sz="1400" b="1">
                <a:uFill>
                  <a:solidFill>
                    <a:srgbClr val="000000"/>
                  </a:solidFill>
                </a:uFill>
                <a:latin typeface="Comic Sans MS"/>
                <a:cs typeface="Comic Sans MS"/>
                <a:hlinkClick r:id="rId3"/>
              </a:rPr>
              <a:t>r</a:t>
            </a:r>
            <a:endParaRPr sz="1400">
              <a:latin typeface="Comic Sans MS"/>
              <a:cs typeface="Comic Sans MS"/>
            </a:endParaRPr>
          </a:p>
        </p:txBody>
      </p:sp>
      <p:sp>
        <p:nvSpPr>
          <p:cNvPr id="4" name="object 4"/>
          <p:cNvSpPr txBox="1"/>
          <p:nvPr/>
        </p:nvSpPr>
        <p:spPr>
          <a:xfrm>
            <a:off x="3953026" y="1086834"/>
            <a:ext cx="711835" cy="239395"/>
          </a:xfrm>
          <a:prstGeom prst="rect">
            <a:avLst/>
          </a:prstGeom>
        </p:spPr>
        <p:txBody>
          <a:bodyPr wrap="square" lIns="0" tIns="12700" rIns="0" bIns="0" rtlCol="0" vert="horz">
            <a:spAutoFit/>
          </a:bodyPr>
          <a:lstStyle/>
          <a:p>
            <a:pPr marL="12700">
              <a:lnSpc>
                <a:spcPct val="100000"/>
              </a:lnSpc>
              <a:spcBef>
                <a:spcPts val="100"/>
              </a:spcBef>
            </a:pPr>
            <a:r>
              <a:rPr dirty="0" u="sng" sz="1400" spc="-330">
                <a:uFill>
                  <a:solidFill>
                    <a:srgbClr val="000000"/>
                  </a:solidFill>
                </a:uFill>
                <a:latin typeface="Times New Roman"/>
                <a:cs typeface="Times New Roman"/>
                <a:hlinkClick r:id="rId4"/>
              </a:rPr>
              <a:t> </a:t>
            </a:r>
            <a:r>
              <a:rPr dirty="0" u="sng" sz="1400" spc="-5" b="1">
                <a:uFill>
                  <a:solidFill>
                    <a:srgbClr val="000000"/>
                  </a:solidFill>
                </a:uFill>
                <a:latin typeface="Comic Sans MS"/>
                <a:cs typeface="Comic Sans MS"/>
                <a:hlinkClick r:id="rId4"/>
              </a:rPr>
              <a:t>Linkedin</a:t>
            </a:r>
            <a:endParaRPr sz="1400">
              <a:latin typeface="Comic Sans MS"/>
              <a:cs typeface="Comic Sans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2020-03-23T07:44:47Z</dcterms:created>
  <dcterms:modified xsi:type="dcterms:W3CDTF">2020-03-23T07:44:47Z</dcterms:modified>
</cp:coreProperties>
</file>